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72" r:id="rId2"/>
    <p:sldId id="979" r:id="rId3"/>
    <p:sldId id="983" r:id="rId4"/>
    <p:sldId id="984" r:id="rId5"/>
    <p:sldId id="985" r:id="rId6"/>
    <p:sldId id="986" r:id="rId7"/>
    <p:sldId id="600" r:id="rId8"/>
    <p:sldId id="608" r:id="rId9"/>
    <p:sldId id="987" r:id="rId10"/>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zie Price" initials="SP" lastIdx="1" clrIdx="0">
    <p:extLst>
      <p:ext uri="{19B8F6BF-5375-455C-9EA6-DF929625EA0E}">
        <p15:presenceInfo xmlns:p15="http://schemas.microsoft.com/office/powerpoint/2012/main" userId="S::suzie@pricelessprofessional.com::29f3804b-c4d7-458a-a005-37c8d2645c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3D6F"/>
    <a:srgbClr val="C13B63"/>
    <a:srgbClr val="0862AF"/>
    <a:srgbClr val="EF3D51"/>
    <a:srgbClr val="DD3A26"/>
    <a:srgbClr val="F37124"/>
    <a:srgbClr val="973694"/>
    <a:srgbClr val="3904BC"/>
    <a:srgbClr val="FFFFFF"/>
    <a:srgbClr val="3304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20" autoAdjust="0"/>
    <p:restoredTop sz="94249" autoAdjust="0"/>
  </p:normalViewPr>
  <p:slideViewPr>
    <p:cSldViewPr snapToGrid="0">
      <p:cViewPr varScale="1">
        <p:scale>
          <a:sx n="72" d="100"/>
          <a:sy n="72" d="100"/>
        </p:scale>
        <p:origin x="444" y="66"/>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16464"/>
    </p:cViewPr>
  </p:sorterViewPr>
  <p:notesViewPr>
    <p:cSldViewPr snapToGrid="0">
      <p:cViewPr>
        <p:scale>
          <a:sx n="84" d="100"/>
          <a:sy n="84" d="100"/>
        </p:scale>
        <p:origin x="2250" y="-150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5" tIns="47113" rIns="94225" bIns="47113" rtlCol="0"/>
          <a:lstStyle>
            <a:lvl1pPr algn="l">
              <a:defRPr sz="13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5" tIns="47113" rIns="94225" bIns="47113" rtlCol="0"/>
          <a:lstStyle>
            <a:lvl1pPr algn="r">
              <a:defRPr sz="1300"/>
            </a:lvl1pPr>
          </a:lstStyle>
          <a:p>
            <a:fld id="{58EFF1C8-0CF4-4084-957B-F0DFE84E4785}" type="datetimeFigureOut">
              <a:rPr lang="en-US" smtClean="0"/>
              <a:t>6/3/2021</a:t>
            </a:fld>
            <a:endParaRPr lang="en-US"/>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5" tIns="47113" rIns="94225" bIns="47113" rtlCol="0" anchor="ctr"/>
          <a:lstStyle/>
          <a:p>
            <a:endParaRPr lang="en-US"/>
          </a:p>
        </p:txBody>
      </p:sp>
      <p:sp>
        <p:nvSpPr>
          <p:cNvPr id="5" name="Notes Placeholder 4"/>
          <p:cNvSpPr>
            <a:spLocks noGrp="1"/>
          </p:cNvSpPr>
          <p:nvPr>
            <p:ph type="body" sz="quarter" idx="3"/>
          </p:nvPr>
        </p:nvSpPr>
        <p:spPr>
          <a:xfrm>
            <a:off x="710248" y="4518203"/>
            <a:ext cx="5681980" cy="3696713"/>
          </a:xfrm>
          <a:prstGeom prst="rect">
            <a:avLst/>
          </a:prstGeom>
        </p:spPr>
        <p:txBody>
          <a:bodyPr vert="horz" lIns="94225" tIns="47113" rIns="94225" bIns="471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5" tIns="47113" rIns="94225" bIns="47113" rtlCol="0" anchor="b"/>
          <a:lstStyle>
            <a:lvl1pPr algn="l">
              <a:defRPr sz="1300"/>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5" tIns="47113" rIns="94225" bIns="47113" rtlCol="0" anchor="b"/>
          <a:lstStyle>
            <a:lvl1pPr algn="r">
              <a:defRPr sz="1300"/>
            </a:lvl1pPr>
          </a:lstStyle>
          <a:p>
            <a:fld id="{5BCF20B3-9416-41BD-88E0-2F68B474BE1E}" type="slidenum">
              <a:rPr lang="en-US" smtClean="0"/>
              <a:t>‹#›</a:t>
            </a:fld>
            <a:endParaRPr lang="en-US"/>
          </a:p>
        </p:txBody>
      </p:sp>
    </p:spTree>
    <p:extLst>
      <p:ext uri="{BB962C8B-B14F-4D97-AF65-F5344CB8AC3E}">
        <p14:creationId xmlns:p14="http://schemas.microsoft.com/office/powerpoint/2010/main" val="39529472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518203"/>
            <a:ext cx="5681980" cy="4557323"/>
          </a:xfrm>
        </p:spPr>
        <p:txBody>
          <a:bodyPr/>
          <a:lstStyle/>
          <a:p>
            <a:r>
              <a:rPr lang="en-US" dirty="0">
                <a:solidFill>
                  <a:srgbClr val="FF0000"/>
                </a:solidFill>
              </a:rPr>
              <a:t>(INTRO) </a:t>
            </a:r>
            <a:r>
              <a:rPr lang="en-US" dirty="0"/>
              <a:t>Today we’re going together for a team building tune up!  </a:t>
            </a:r>
          </a:p>
          <a:p>
            <a:endParaRPr lang="en-US" dirty="0"/>
          </a:p>
          <a:p>
            <a:r>
              <a:rPr lang="en-US" dirty="0">
                <a:solidFill>
                  <a:srgbClr val="FF0000"/>
                </a:solidFill>
              </a:rPr>
              <a:t>(WHY HIS MATTERS TO YOU, WHY YOU ARE HAPPY/EXCITED TO BE THERE – SHOW ENERGY) </a:t>
            </a:r>
          </a:p>
          <a:p>
            <a:r>
              <a:rPr lang="en-US" dirty="0"/>
              <a:t>I’m excited to show you how to better understand your own and teammate’s strengths and potential growth areas.  </a:t>
            </a:r>
          </a:p>
          <a:p>
            <a:endParaRPr lang="en-US" dirty="0"/>
          </a:p>
          <a:p>
            <a:r>
              <a:rPr lang="en-US" dirty="0">
                <a:solidFill>
                  <a:srgbClr val="FF0000"/>
                </a:solidFill>
              </a:rPr>
              <a:t>(EMPOWER – WHAT THEY WILL GET FROM THIS SESSION)</a:t>
            </a:r>
          </a:p>
          <a:p>
            <a:r>
              <a:rPr lang="en-US" dirty="0"/>
              <a:t>You are going to be able to use this information to learn how to leverage each other’s top talents,  cover each other’s blind spots and overall work together more effectively and ENJOY working together, even more! </a:t>
            </a:r>
          </a:p>
          <a:p>
            <a:endParaRPr lang="en-US" b="1" dirty="0"/>
          </a:p>
          <a:p>
            <a:r>
              <a:rPr lang="en-US" b="1" dirty="0"/>
              <a:t>Our Agenda today </a:t>
            </a:r>
            <a:r>
              <a:rPr lang="en-US" dirty="0"/>
              <a:t>will be to review the top motivators and communication style of the team and then review individual and team Strengths and Growth Edges. (Opportunities)</a:t>
            </a:r>
          </a:p>
        </p:txBody>
      </p:sp>
      <p:sp>
        <p:nvSpPr>
          <p:cNvPr id="4" name="Slide Number Placeholder 3"/>
          <p:cNvSpPr>
            <a:spLocks noGrp="1"/>
          </p:cNvSpPr>
          <p:nvPr>
            <p:ph type="sldNum" sz="quarter" idx="10"/>
          </p:nvPr>
        </p:nvSpPr>
        <p:spPr/>
        <p:txBody>
          <a:bodyPr/>
          <a:lstStyle/>
          <a:p>
            <a:fld id="{5BCF20B3-9416-41BD-88E0-2F68B474BE1E}" type="slidenum">
              <a:rPr lang="en-US" smtClean="0"/>
              <a:t>1</a:t>
            </a:fld>
            <a:endParaRPr lang="en-US"/>
          </a:p>
        </p:txBody>
      </p:sp>
    </p:spTree>
    <p:extLst>
      <p:ext uri="{BB962C8B-B14F-4D97-AF65-F5344CB8AC3E}">
        <p14:creationId xmlns:p14="http://schemas.microsoft.com/office/powerpoint/2010/main" val="38396129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10248" y="4518203"/>
            <a:ext cx="5681980" cy="4557323"/>
          </a:xfrm>
        </p:spPr>
        <p:txBody>
          <a:bodyPr/>
          <a:lstStyle/>
          <a:p>
            <a:r>
              <a:rPr lang="en-US" dirty="0">
                <a:solidFill>
                  <a:srgbClr val="FF0000"/>
                </a:solidFill>
              </a:rPr>
              <a:t>(INTRO) </a:t>
            </a:r>
            <a:r>
              <a:rPr lang="en-US" dirty="0"/>
              <a:t>Today we’re going together for a team building tune up!  </a:t>
            </a:r>
          </a:p>
          <a:p>
            <a:endParaRPr lang="en-US" dirty="0"/>
          </a:p>
          <a:p>
            <a:r>
              <a:rPr lang="en-US" dirty="0">
                <a:solidFill>
                  <a:srgbClr val="FF0000"/>
                </a:solidFill>
              </a:rPr>
              <a:t>(WHY HIS MATTERS TO YOU, WHY YOU ARE HAPPY/EXCITED TO BE THERE – SHOW ENERGY) </a:t>
            </a:r>
          </a:p>
          <a:p>
            <a:r>
              <a:rPr lang="en-US" dirty="0"/>
              <a:t>I’m excited to show you how to better understand your own and teammate’s strengths and potential growth areas.  </a:t>
            </a:r>
          </a:p>
          <a:p>
            <a:endParaRPr lang="en-US" dirty="0"/>
          </a:p>
          <a:p>
            <a:r>
              <a:rPr lang="en-US" dirty="0">
                <a:solidFill>
                  <a:srgbClr val="FF0000"/>
                </a:solidFill>
              </a:rPr>
              <a:t>(EMPOWER – WHAT THEY WILL GET FROM THIS SESSION)</a:t>
            </a:r>
          </a:p>
          <a:p>
            <a:r>
              <a:rPr lang="en-US" dirty="0"/>
              <a:t>You are going to be able to use this information to learn how to leverage each other’s top talents,  cover each other’s blind spots and overall work together more effectively and ENJOY working together, even more! </a:t>
            </a:r>
          </a:p>
          <a:p>
            <a:endParaRPr lang="en-US" b="1" dirty="0"/>
          </a:p>
          <a:p>
            <a:r>
              <a:rPr lang="en-US" b="1" dirty="0"/>
              <a:t>Our Agenda today </a:t>
            </a:r>
            <a:r>
              <a:rPr lang="en-US" dirty="0"/>
              <a:t>will be to review the top motivators and communication style of the team and then review individual and team Strengths and Growth Edges. (Opportunities)</a:t>
            </a:r>
          </a:p>
        </p:txBody>
      </p:sp>
      <p:sp>
        <p:nvSpPr>
          <p:cNvPr id="4" name="Slide Number Placeholder 3"/>
          <p:cNvSpPr>
            <a:spLocks noGrp="1"/>
          </p:cNvSpPr>
          <p:nvPr>
            <p:ph type="sldNum" sz="quarter" idx="10"/>
          </p:nvPr>
        </p:nvSpPr>
        <p:spPr/>
        <p:txBody>
          <a:bodyPr/>
          <a:lstStyle/>
          <a:p>
            <a:fld id="{5BCF20B3-9416-41BD-88E0-2F68B474BE1E}" type="slidenum">
              <a:rPr lang="en-US" smtClean="0"/>
              <a:t>9</a:t>
            </a:fld>
            <a:endParaRPr lang="en-US"/>
          </a:p>
        </p:txBody>
      </p:sp>
    </p:spTree>
    <p:extLst>
      <p:ext uri="{BB962C8B-B14F-4D97-AF65-F5344CB8AC3E}">
        <p14:creationId xmlns:p14="http://schemas.microsoft.com/office/powerpoint/2010/main" val="179958157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5.sv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a:gsLst>
            <a:gs pos="0">
              <a:schemeClr val="accent1">
                <a:lumMod val="100000"/>
              </a:schemeClr>
            </a:gs>
            <a:gs pos="7000">
              <a:srgbClr val="E7471F"/>
            </a:gs>
            <a:gs pos="17000">
              <a:srgbClr val="F7611C"/>
            </a:gs>
            <a:gs pos="75000">
              <a:srgbClr val="D43C6F"/>
            </a:gs>
            <a:gs pos="59000">
              <a:srgbClr val="F03D37"/>
            </a:gs>
            <a:gs pos="45000">
              <a:srgbClr val="F75829"/>
            </a:gs>
            <a:gs pos="31000">
              <a:srgbClr val="FD6A1E"/>
            </a:gs>
            <a:gs pos="100000">
              <a:srgbClr val="9D25A0"/>
            </a:gs>
          </a:gsLst>
          <a:lin ang="21594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88130-B909-CA4D-BABE-874937ED88EF}"/>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en-US" dirty="0"/>
              <a:t>Presentation Title</a:t>
            </a:r>
          </a:p>
        </p:txBody>
      </p:sp>
      <p:sp>
        <p:nvSpPr>
          <p:cNvPr id="3" name="Subtitle 2">
            <a:extLst>
              <a:ext uri="{FF2B5EF4-FFF2-40B4-BE49-F238E27FC236}">
                <a16:creationId xmlns:a16="http://schemas.microsoft.com/office/drawing/2014/main" id="{DD22F109-B824-D042-89F8-B6AB5CE00433}"/>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Presentation Subtitle</a:t>
            </a:r>
          </a:p>
        </p:txBody>
      </p:sp>
      <p:pic>
        <p:nvPicPr>
          <p:cNvPr id="10" name="Graphic 9">
            <a:extLst>
              <a:ext uri="{FF2B5EF4-FFF2-40B4-BE49-F238E27FC236}">
                <a16:creationId xmlns:a16="http://schemas.microsoft.com/office/drawing/2014/main" id="{5BBA2A8B-664B-5B45-89EC-92B036AD6BD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38200" y="5953331"/>
            <a:ext cx="10515600" cy="662981"/>
          </a:xfrm>
          <a:prstGeom prst="rect">
            <a:avLst/>
          </a:prstGeom>
        </p:spPr>
      </p:pic>
    </p:spTree>
    <p:extLst>
      <p:ext uri="{BB962C8B-B14F-4D97-AF65-F5344CB8AC3E}">
        <p14:creationId xmlns:p14="http://schemas.microsoft.com/office/powerpoint/2010/main" val="2873736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B7C1A-417A-5849-8E09-9809FF3685E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753BC0-A650-074C-98D5-94A5E8C384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1007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38805-1301-ED40-BD66-B8DFA64E4EF3}"/>
              </a:ext>
            </a:extLst>
          </p:cNvPr>
          <p:cNvSpPr>
            <a:spLocks noGrp="1"/>
          </p:cNvSpPr>
          <p:nvPr>
            <p:ph type="title"/>
          </p:nvPr>
        </p:nvSpPr>
        <p:spPr>
          <a:xfrm>
            <a:off x="838200" y="934486"/>
            <a:ext cx="105156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7E16741-A34C-5043-AEC0-5877A0463FEE}"/>
              </a:ext>
            </a:extLst>
          </p:cNvPr>
          <p:cNvSpPr>
            <a:spLocks noGrp="1"/>
          </p:cNvSpPr>
          <p:nvPr>
            <p:ph type="body" idx="1"/>
          </p:nvPr>
        </p:nvSpPr>
        <p:spPr>
          <a:xfrm>
            <a:off x="838200" y="394383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8" name="Picture 7">
            <a:extLst>
              <a:ext uri="{FF2B5EF4-FFF2-40B4-BE49-F238E27FC236}">
                <a16:creationId xmlns:a16="http://schemas.microsoft.com/office/drawing/2014/main" id="{4D704F85-296D-4B4E-93A5-FADFA73E86DF}"/>
              </a:ext>
            </a:extLst>
          </p:cNvPr>
          <p:cNvPicPr>
            <a:picLocks noChangeAspect="1"/>
          </p:cNvPicPr>
          <p:nvPr/>
        </p:nvPicPr>
        <p:blipFill>
          <a:blip r:embed="rId2"/>
          <a:stretch>
            <a:fillRect/>
          </a:stretch>
        </p:blipFill>
        <p:spPr>
          <a:xfrm>
            <a:off x="0" y="2929"/>
            <a:ext cx="12192000" cy="228600"/>
          </a:xfrm>
          <a:prstGeom prst="rect">
            <a:avLst/>
          </a:prstGeom>
        </p:spPr>
      </p:pic>
      <p:pic>
        <p:nvPicPr>
          <p:cNvPr id="10" name="Graphic 9">
            <a:extLst>
              <a:ext uri="{FF2B5EF4-FFF2-40B4-BE49-F238E27FC236}">
                <a16:creationId xmlns:a16="http://schemas.microsoft.com/office/drawing/2014/main" id="{F653883B-69E1-F04B-8ECA-C72FB12374B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200" y="5953331"/>
            <a:ext cx="10515600" cy="662981"/>
          </a:xfrm>
          <a:prstGeom prst="rect">
            <a:avLst/>
          </a:prstGeom>
        </p:spPr>
      </p:pic>
    </p:spTree>
    <p:extLst>
      <p:ext uri="{BB962C8B-B14F-4D97-AF65-F5344CB8AC3E}">
        <p14:creationId xmlns:p14="http://schemas.microsoft.com/office/powerpoint/2010/main" val="40941765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0B9DD-839C-D048-8A84-638767D12D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00077E-6FB5-544E-8255-2392648B707F}"/>
              </a:ext>
            </a:extLst>
          </p:cNvPr>
          <p:cNvSpPr>
            <a:spLocks noGrp="1"/>
          </p:cNvSpPr>
          <p:nvPr>
            <p:ph sz="half" idx="1"/>
          </p:nvPr>
        </p:nvSpPr>
        <p:spPr>
          <a:xfrm>
            <a:off x="838200" y="1560443"/>
            <a:ext cx="5181600" cy="40253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166635-4BF4-1F4F-AE20-E2FCC123E291}"/>
              </a:ext>
            </a:extLst>
          </p:cNvPr>
          <p:cNvSpPr>
            <a:spLocks noGrp="1"/>
          </p:cNvSpPr>
          <p:nvPr>
            <p:ph sz="half" idx="2"/>
          </p:nvPr>
        </p:nvSpPr>
        <p:spPr>
          <a:xfrm>
            <a:off x="6172200" y="1560443"/>
            <a:ext cx="5181600" cy="40253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8288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B8734-F2CE-D846-B7BE-CD643FE1C8DA}"/>
              </a:ext>
            </a:extLst>
          </p:cNvPr>
          <p:cNvSpPr>
            <a:spLocks noGrp="1"/>
          </p:cNvSpPr>
          <p:nvPr>
            <p:ph type="title"/>
          </p:nvPr>
        </p:nvSpPr>
        <p:spPr>
          <a:xfrm>
            <a:off x="839788" y="365126"/>
            <a:ext cx="10515600" cy="837510"/>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D65CDC-452C-6E4C-87AC-86F2E01FE8FA}"/>
              </a:ext>
            </a:extLst>
          </p:cNvPr>
          <p:cNvSpPr>
            <a:spLocks noGrp="1"/>
          </p:cNvSpPr>
          <p:nvPr>
            <p:ph type="body" idx="1"/>
          </p:nvPr>
        </p:nvSpPr>
        <p:spPr>
          <a:xfrm>
            <a:off x="839788" y="1323354"/>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65B503-1ED9-874D-A9A6-FDDE2A5018AE}"/>
              </a:ext>
            </a:extLst>
          </p:cNvPr>
          <p:cNvSpPr>
            <a:spLocks noGrp="1"/>
          </p:cNvSpPr>
          <p:nvPr>
            <p:ph sz="half" idx="2"/>
          </p:nvPr>
        </p:nvSpPr>
        <p:spPr>
          <a:xfrm>
            <a:off x="839788" y="2345635"/>
            <a:ext cx="5157787" cy="33097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AF7B745-452F-A946-A560-2DCD54A0B8D1}"/>
              </a:ext>
            </a:extLst>
          </p:cNvPr>
          <p:cNvSpPr>
            <a:spLocks noGrp="1"/>
          </p:cNvSpPr>
          <p:nvPr>
            <p:ph type="body" sz="quarter" idx="3"/>
          </p:nvPr>
        </p:nvSpPr>
        <p:spPr>
          <a:xfrm>
            <a:off x="6172200" y="1323354"/>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C53384E-7908-D54F-8E45-2EF78B643029}"/>
              </a:ext>
            </a:extLst>
          </p:cNvPr>
          <p:cNvSpPr>
            <a:spLocks noGrp="1"/>
          </p:cNvSpPr>
          <p:nvPr>
            <p:ph sz="quarter" idx="4"/>
          </p:nvPr>
        </p:nvSpPr>
        <p:spPr>
          <a:xfrm>
            <a:off x="6172200" y="2345635"/>
            <a:ext cx="5183188" cy="33097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2687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5D93D-0552-0E45-85A0-297C7CD9142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92291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3232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8C7AA-264E-F742-B284-4122F575EE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8D33ED4-F1DE-8343-BA79-0B7DFB860DE0}"/>
              </a:ext>
            </a:extLst>
          </p:cNvPr>
          <p:cNvSpPr>
            <a:spLocks noGrp="1"/>
          </p:cNvSpPr>
          <p:nvPr>
            <p:ph idx="1"/>
          </p:nvPr>
        </p:nvSpPr>
        <p:spPr>
          <a:xfrm>
            <a:off x="5183188" y="987425"/>
            <a:ext cx="6172200" cy="463812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C62D365-D910-FA48-BD40-617B70FA4B59}"/>
              </a:ext>
            </a:extLst>
          </p:cNvPr>
          <p:cNvSpPr>
            <a:spLocks noGrp="1"/>
          </p:cNvSpPr>
          <p:nvPr>
            <p:ph type="body" sz="half" idx="2"/>
          </p:nvPr>
        </p:nvSpPr>
        <p:spPr>
          <a:xfrm>
            <a:off x="839788" y="2057400"/>
            <a:ext cx="3932237" cy="362740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137983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81F85-FCA0-8349-9BD5-9C0C39A6E1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7F6E82-9B67-444A-B776-677CF596B3B5}"/>
              </a:ext>
            </a:extLst>
          </p:cNvPr>
          <p:cNvSpPr>
            <a:spLocks noGrp="1"/>
          </p:cNvSpPr>
          <p:nvPr>
            <p:ph type="pic" idx="1"/>
          </p:nvPr>
        </p:nvSpPr>
        <p:spPr>
          <a:xfrm>
            <a:off x="5183188" y="987425"/>
            <a:ext cx="6172200" cy="465851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C88E85D-5F95-B246-B5CF-A0B1EF9225F2}"/>
              </a:ext>
            </a:extLst>
          </p:cNvPr>
          <p:cNvSpPr>
            <a:spLocks noGrp="1"/>
          </p:cNvSpPr>
          <p:nvPr>
            <p:ph type="body" sz="half" idx="2"/>
          </p:nvPr>
        </p:nvSpPr>
        <p:spPr>
          <a:xfrm>
            <a:off x="839788" y="2057400"/>
            <a:ext cx="3932237" cy="358853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460260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EFAF8"/>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EF638-6F34-AD42-A3C2-F28673786C30}"/>
              </a:ext>
            </a:extLst>
          </p:cNvPr>
          <p:cNvSpPr>
            <a:spLocks noGrp="1"/>
          </p:cNvSpPr>
          <p:nvPr>
            <p:ph type="title"/>
          </p:nvPr>
        </p:nvSpPr>
        <p:spPr>
          <a:xfrm>
            <a:off x="838200" y="365125"/>
            <a:ext cx="10515600" cy="103208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609861E-0843-5F46-8FAB-8BA2AA0F99B4}"/>
              </a:ext>
            </a:extLst>
          </p:cNvPr>
          <p:cNvSpPr>
            <a:spLocks noGrp="1"/>
          </p:cNvSpPr>
          <p:nvPr>
            <p:ph type="body" idx="1"/>
          </p:nvPr>
        </p:nvSpPr>
        <p:spPr>
          <a:xfrm>
            <a:off x="838200" y="1542082"/>
            <a:ext cx="10515600" cy="41629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6">
            <a:extLst>
              <a:ext uri="{FF2B5EF4-FFF2-40B4-BE49-F238E27FC236}">
                <a16:creationId xmlns:a16="http://schemas.microsoft.com/office/drawing/2014/main" id="{1CEEB92C-D6BD-CA41-AB9C-65C9804C7AD3}"/>
              </a:ext>
            </a:extLst>
          </p:cNvPr>
          <p:cNvPicPr>
            <a:picLocks noChangeAspect="1"/>
          </p:cNvPicPr>
          <p:nvPr/>
        </p:nvPicPr>
        <p:blipFill>
          <a:blip r:embed="rId11"/>
          <a:stretch>
            <a:fillRect/>
          </a:stretch>
        </p:blipFill>
        <p:spPr>
          <a:xfrm>
            <a:off x="0" y="2929"/>
            <a:ext cx="12192000" cy="228600"/>
          </a:xfrm>
          <a:prstGeom prst="rect">
            <a:avLst/>
          </a:prstGeom>
        </p:spPr>
      </p:pic>
      <p:pic>
        <p:nvPicPr>
          <p:cNvPr id="9" name="Graphic 8">
            <a:extLst>
              <a:ext uri="{FF2B5EF4-FFF2-40B4-BE49-F238E27FC236}">
                <a16:creationId xmlns:a16="http://schemas.microsoft.com/office/drawing/2014/main" id="{A7FCEA67-7508-7D4F-B9F8-9A06819BBF02}"/>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838200" y="5963478"/>
            <a:ext cx="10515801" cy="662993"/>
          </a:xfrm>
          <a:prstGeom prst="rect">
            <a:avLst/>
          </a:prstGeom>
        </p:spPr>
      </p:pic>
    </p:spTree>
    <p:extLst>
      <p:ext uri="{BB962C8B-B14F-4D97-AF65-F5344CB8AC3E}">
        <p14:creationId xmlns:p14="http://schemas.microsoft.com/office/powerpoint/2010/main" val="7364793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1"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17982" y="2067951"/>
            <a:ext cx="9143999" cy="1569660"/>
          </a:xfrm>
          <a:prstGeom prst="rect">
            <a:avLst/>
          </a:prstGeom>
        </p:spPr>
        <p:txBody>
          <a:bodyPr wrap="square">
            <a:spAutoFit/>
          </a:bodyPr>
          <a:lstStyle/>
          <a:p>
            <a:pPr algn="ctr"/>
            <a:r>
              <a:rPr lang="en-US" sz="3200" dirty="0" err="1"/>
              <a:t>TriMetrix</a:t>
            </a:r>
            <a:r>
              <a:rPr lang="en-US" sz="3200" dirty="0"/>
              <a:t> Assessment – Best Practice:</a:t>
            </a:r>
          </a:p>
          <a:p>
            <a:pPr algn="ctr"/>
            <a:r>
              <a:rPr lang="en-US" sz="3200" b="1" dirty="0"/>
              <a:t>Sample Email for Best Results </a:t>
            </a:r>
            <a:br>
              <a:rPr lang="en-US" sz="3200" b="1" dirty="0"/>
            </a:br>
            <a:r>
              <a:rPr lang="en-US" sz="3200" b="1" dirty="0"/>
              <a:t>When Sending  a Link to a Candidate</a:t>
            </a:r>
            <a:endParaRPr lang="en-US" b="1" dirty="0"/>
          </a:p>
        </p:txBody>
      </p:sp>
      <p:pic>
        <p:nvPicPr>
          <p:cNvPr id="4" name="Picture 3" descr="Logo&#10;&#10;Description automatically generated">
            <a:extLst>
              <a:ext uri="{FF2B5EF4-FFF2-40B4-BE49-F238E27FC236}">
                <a16:creationId xmlns:a16="http://schemas.microsoft.com/office/drawing/2014/main" id="{FDF249A7-8A3F-44BC-BAFF-AE121CC9EBC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46561" y="4991828"/>
            <a:ext cx="3298874" cy="932028"/>
          </a:xfrm>
          <a:prstGeom prst="rect">
            <a:avLst/>
          </a:prstGeom>
        </p:spPr>
      </p:pic>
      <p:pic>
        <p:nvPicPr>
          <p:cNvPr id="7" name="Picture 6">
            <a:extLst>
              <a:ext uri="{FF2B5EF4-FFF2-40B4-BE49-F238E27FC236}">
                <a16:creationId xmlns:a16="http://schemas.microsoft.com/office/drawing/2014/main" id="{6A6A9833-53A5-4027-A523-7619BA61F04B}"/>
              </a:ext>
            </a:extLst>
          </p:cNvPr>
          <p:cNvPicPr>
            <a:picLocks noChangeAspect="1"/>
          </p:cNvPicPr>
          <p:nvPr/>
        </p:nvPicPr>
        <p:blipFill>
          <a:blip r:embed="rId4"/>
          <a:stretch>
            <a:fillRect/>
          </a:stretch>
        </p:blipFill>
        <p:spPr>
          <a:xfrm>
            <a:off x="4188800" y="642571"/>
            <a:ext cx="3814397" cy="1425380"/>
          </a:xfrm>
          <a:prstGeom prst="rect">
            <a:avLst/>
          </a:prstGeom>
        </p:spPr>
      </p:pic>
    </p:spTree>
    <p:extLst>
      <p:ext uri="{BB962C8B-B14F-4D97-AF65-F5344CB8AC3E}">
        <p14:creationId xmlns:p14="http://schemas.microsoft.com/office/powerpoint/2010/main" val="1511714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65D38-2E2E-4A35-9420-A907E5C72465}"/>
              </a:ext>
            </a:extLst>
          </p:cNvPr>
          <p:cNvSpPr>
            <a:spLocks noGrp="1"/>
          </p:cNvSpPr>
          <p:nvPr>
            <p:ph type="title"/>
          </p:nvPr>
        </p:nvSpPr>
        <p:spPr>
          <a:xfrm>
            <a:off x="838200" y="130447"/>
            <a:ext cx="10515600" cy="1032081"/>
          </a:xfrm>
        </p:spPr>
        <p:txBody>
          <a:bodyPr/>
          <a:lstStyle/>
          <a:p>
            <a:r>
              <a:rPr lang="en-US" dirty="0"/>
              <a:t>Sample Email Message to Candidates:</a:t>
            </a:r>
          </a:p>
        </p:txBody>
      </p:sp>
      <p:sp>
        <p:nvSpPr>
          <p:cNvPr id="4" name="TextBox 3">
            <a:extLst>
              <a:ext uri="{FF2B5EF4-FFF2-40B4-BE49-F238E27FC236}">
                <a16:creationId xmlns:a16="http://schemas.microsoft.com/office/drawing/2014/main" id="{EEF72769-6D33-458F-85B1-56E94EB66E48}"/>
              </a:ext>
            </a:extLst>
          </p:cNvPr>
          <p:cNvSpPr txBox="1"/>
          <p:nvPr/>
        </p:nvSpPr>
        <p:spPr>
          <a:xfrm>
            <a:off x="629529" y="5913372"/>
            <a:ext cx="7144042" cy="814181"/>
          </a:xfrm>
          <a:prstGeom prst="rect">
            <a:avLst/>
          </a:prstGeom>
          <a:solidFill>
            <a:schemeClr val="bg1"/>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24951703-99DD-491C-970D-1781FDB0F1EE}"/>
              </a:ext>
            </a:extLst>
          </p:cNvPr>
          <p:cNvSpPr txBox="1"/>
          <p:nvPr/>
        </p:nvSpPr>
        <p:spPr>
          <a:xfrm>
            <a:off x="9467557" y="5913372"/>
            <a:ext cx="2094914" cy="712511"/>
          </a:xfrm>
          <a:prstGeom prst="rect">
            <a:avLst/>
          </a:prstGeom>
          <a:solidFill>
            <a:schemeClr val="bg1"/>
          </a:solidFill>
        </p:spPr>
        <p:txBody>
          <a:bodyPr wrap="square" rtlCol="0">
            <a:spAutoFit/>
          </a:bodyPr>
          <a:lstStyle/>
          <a:p>
            <a:endParaRPr lang="en-US" dirty="0"/>
          </a:p>
        </p:txBody>
      </p:sp>
      <p:sp>
        <p:nvSpPr>
          <p:cNvPr id="8" name="Content Placeholder 2">
            <a:extLst>
              <a:ext uri="{FF2B5EF4-FFF2-40B4-BE49-F238E27FC236}">
                <a16:creationId xmlns:a16="http://schemas.microsoft.com/office/drawing/2014/main" id="{805453BB-569F-40D9-83D8-F31173EE514C}"/>
              </a:ext>
            </a:extLst>
          </p:cNvPr>
          <p:cNvSpPr txBox="1">
            <a:spLocks/>
          </p:cNvSpPr>
          <p:nvPr/>
        </p:nvSpPr>
        <p:spPr>
          <a:xfrm>
            <a:off x="838200" y="1042089"/>
            <a:ext cx="10515600" cy="52783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1"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Hi </a:t>
            </a:r>
            <a:r>
              <a:rPr lang="en-US" sz="1800" dirty="0">
                <a:solidFill>
                  <a:srgbClr val="424143"/>
                </a:solidFill>
                <a:highlight>
                  <a:srgbClr val="FFFF00"/>
                </a:highlight>
                <a:latin typeface="Arial" panose="020B0604020202020204" pitchFamily="34" charset="0"/>
                <a:ea typeface="Calibri" panose="020F0502020204030204" pitchFamily="34" charset="0"/>
              </a:rPr>
              <a:t>CANDIDATE NAME,</a:t>
            </a:r>
          </a:p>
          <a:p>
            <a:pPr marL="0" indent="0">
              <a:spcBef>
                <a:spcPts val="0"/>
              </a:spcBef>
              <a:buFont typeface="Arial" panose="020B0604020202020204" pitchFamily="34" charset="0"/>
              <a:buNone/>
            </a:pPr>
            <a:endParaRPr lang="en-US" sz="1800" dirty="0">
              <a:solidFill>
                <a:srgbClr val="424143"/>
              </a:solidFill>
              <a:highlight>
                <a:srgbClr val="FFFF00"/>
              </a:highlight>
              <a:latin typeface="Arial" panose="020B060402020202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Thank you for interviewing with </a:t>
            </a:r>
            <a:r>
              <a:rPr lang="en-US" sz="1800" dirty="0">
                <a:solidFill>
                  <a:srgbClr val="424143"/>
                </a:solidFill>
                <a:highlight>
                  <a:srgbClr val="FFFF00"/>
                </a:highlight>
                <a:latin typeface="Arial" panose="020B0604020202020204" pitchFamily="34" charset="0"/>
                <a:ea typeface="Calibri" panose="020F0502020204030204" pitchFamily="34" charset="0"/>
              </a:rPr>
              <a:t>COMPANY NAME!</a:t>
            </a:r>
            <a:r>
              <a:rPr lang="en-US" sz="1800" dirty="0">
                <a:solidFill>
                  <a:srgbClr val="424143"/>
                </a:solidFill>
                <a:latin typeface="Arial" panose="020B0604020202020204" pitchFamily="34" charset="0"/>
                <a:ea typeface="Calibri" panose="020F0502020204030204" pitchFamily="34" charset="0"/>
              </a:rPr>
              <a:t>  As a part of our Candidate Process you are being asked to complete online assessments.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read these instructions carefully:</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1. Complete these assessments when you are in your </a:t>
            </a:r>
            <a:r>
              <a:rPr lang="en-US" sz="1800" u="sng" dirty="0">
                <a:solidFill>
                  <a:srgbClr val="424143"/>
                </a:solidFill>
                <a:latin typeface="Arial" panose="020B0604020202020204" pitchFamily="34" charset="0"/>
                <a:ea typeface="Calibri" panose="020F0502020204030204" pitchFamily="34" charset="0"/>
              </a:rPr>
              <a:t>normal</a:t>
            </a:r>
            <a:r>
              <a:rPr lang="en-US" sz="1800" dirty="0">
                <a:solidFill>
                  <a:srgbClr val="424143"/>
                </a:solidFill>
                <a:latin typeface="Arial" panose="020B0604020202020204" pitchFamily="34" charset="0"/>
                <a:ea typeface="Calibri" panose="020F0502020204030204" pitchFamily="34" charset="0"/>
              </a:rPr>
              <a:t> state of mind.</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2. Approach this with an open mind and follow the instructions for each section.</a:t>
            </a:r>
            <a:endParaRPr lang="en-US" sz="1800" dirty="0">
              <a:latin typeface="Calibri" panose="020F0502020204030204" pitchFamily="34" charset="0"/>
              <a:ea typeface="Calibri" panose="020F0502020204030204" pitchFamily="34" charset="0"/>
            </a:endParaRPr>
          </a:p>
          <a:p>
            <a:pPr marL="0" indent="0">
              <a:spcBef>
                <a:spcPts val="0"/>
              </a:spcBef>
              <a:buNone/>
            </a:pPr>
            <a:r>
              <a:rPr lang="en-US" sz="1800" dirty="0">
                <a:solidFill>
                  <a:srgbClr val="424143"/>
                </a:solidFill>
                <a:latin typeface="Arial" panose="020B0604020202020204" pitchFamily="34" charset="0"/>
                <a:ea typeface="Calibri" panose="020F0502020204030204" pitchFamily="34" charset="0"/>
              </a:rPr>
              <a:t>3. Complete in one setting with no interruptions. (Allow @ 30 minutes)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4. If possible, use your computer or a larger mobile device, not your phone.</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5. ***These assessments should be taken in your native language for the best results. When you start, if your native language is not English, go to the top RIGHT-HAND CORNER for a LANGUAGE drop-down box and select YOUR NATIVE LANGUAGE.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Use this link to complete your assessment: </a:t>
            </a:r>
            <a:r>
              <a:rPr lang="en-US" sz="1800" dirty="0">
                <a:solidFill>
                  <a:srgbClr val="424143"/>
                </a:solidFill>
                <a:highlight>
                  <a:srgbClr val="FFFF00"/>
                </a:highlight>
                <a:latin typeface="Arial" panose="020B0604020202020204" pitchFamily="34" charset="0"/>
                <a:ea typeface="Calibri" panose="020F0502020204030204" pitchFamily="34" charset="0"/>
              </a:rPr>
              <a:t>LINK HERE</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reach out to </a:t>
            </a:r>
            <a:r>
              <a:rPr lang="en-US" sz="1800" dirty="0">
                <a:solidFill>
                  <a:srgbClr val="424143"/>
                </a:solidFill>
                <a:highlight>
                  <a:srgbClr val="FFFF00"/>
                </a:highlight>
                <a:latin typeface="Arial" panose="020B0604020202020204" pitchFamily="34" charset="0"/>
                <a:ea typeface="Calibri" panose="020F0502020204030204" pitchFamily="34" charset="0"/>
              </a:rPr>
              <a:t>COMPANY CONTACT INFO HERE</a:t>
            </a:r>
            <a:r>
              <a:rPr lang="en-US" sz="1800" dirty="0">
                <a:solidFill>
                  <a:srgbClr val="424143"/>
                </a:solidFill>
                <a:latin typeface="Arial" panose="020B0604020202020204" pitchFamily="34" charset="0"/>
                <a:ea typeface="Calibri" panose="020F0502020204030204" pitchFamily="34" charset="0"/>
              </a:rPr>
              <a:t> if you have any questions.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336822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65D38-2E2E-4A35-9420-A907E5C72465}"/>
              </a:ext>
            </a:extLst>
          </p:cNvPr>
          <p:cNvSpPr>
            <a:spLocks noGrp="1"/>
          </p:cNvSpPr>
          <p:nvPr>
            <p:ph type="title"/>
          </p:nvPr>
        </p:nvSpPr>
        <p:spPr>
          <a:xfrm>
            <a:off x="838200" y="130447"/>
            <a:ext cx="10515600" cy="1032081"/>
          </a:xfrm>
        </p:spPr>
        <p:txBody>
          <a:bodyPr/>
          <a:lstStyle/>
          <a:p>
            <a:r>
              <a:rPr lang="en-US" dirty="0"/>
              <a:t>Sample Email Message to Candidates:</a:t>
            </a:r>
          </a:p>
        </p:txBody>
      </p:sp>
      <p:sp>
        <p:nvSpPr>
          <p:cNvPr id="4" name="TextBox 3">
            <a:extLst>
              <a:ext uri="{FF2B5EF4-FFF2-40B4-BE49-F238E27FC236}">
                <a16:creationId xmlns:a16="http://schemas.microsoft.com/office/drawing/2014/main" id="{EEF72769-6D33-458F-85B1-56E94EB66E48}"/>
              </a:ext>
            </a:extLst>
          </p:cNvPr>
          <p:cNvSpPr txBox="1"/>
          <p:nvPr/>
        </p:nvSpPr>
        <p:spPr>
          <a:xfrm>
            <a:off x="629529" y="5913372"/>
            <a:ext cx="7144042" cy="814181"/>
          </a:xfrm>
          <a:prstGeom prst="rect">
            <a:avLst/>
          </a:prstGeom>
          <a:solidFill>
            <a:schemeClr val="bg1"/>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24951703-99DD-491C-970D-1781FDB0F1EE}"/>
              </a:ext>
            </a:extLst>
          </p:cNvPr>
          <p:cNvSpPr txBox="1"/>
          <p:nvPr/>
        </p:nvSpPr>
        <p:spPr>
          <a:xfrm>
            <a:off x="9467557" y="5913372"/>
            <a:ext cx="2094914" cy="712511"/>
          </a:xfrm>
          <a:prstGeom prst="rect">
            <a:avLst/>
          </a:prstGeom>
          <a:solidFill>
            <a:schemeClr val="bg1"/>
          </a:solidFill>
        </p:spPr>
        <p:txBody>
          <a:bodyPr wrap="square" rtlCol="0">
            <a:spAutoFit/>
          </a:bodyPr>
          <a:lstStyle/>
          <a:p>
            <a:endParaRPr lang="en-US" dirty="0"/>
          </a:p>
        </p:txBody>
      </p:sp>
      <p:sp>
        <p:nvSpPr>
          <p:cNvPr id="8" name="Content Placeholder 2">
            <a:extLst>
              <a:ext uri="{FF2B5EF4-FFF2-40B4-BE49-F238E27FC236}">
                <a16:creationId xmlns:a16="http://schemas.microsoft.com/office/drawing/2014/main" id="{805453BB-569F-40D9-83D8-F31173EE514C}"/>
              </a:ext>
            </a:extLst>
          </p:cNvPr>
          <p:cNvSpPr txBox="1">
            <a:spLocks/>
          </p:cNvSpPr>
          <p:nvPr/>
        </p:nvSpPr>
        <p:spPr>
          <a:xfrm>
            <a:off x="838200" y="1042089"/>
            <a:ext cx="10515600" cy="52783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1"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Hi </a:t>
            </a:r>
            <a:r>
              <a:rPr lang="en-US" sz="1800" dirty="0">
                <a:solidFill>
                  <a:srgbClr val="424143"/>
                </a:solidFill>
                <a:highlight>
                  <a:srgbClr val="FFFF00"/>
                </a:highlight>
                <a:latin typeface="Arial" panose="020B0604020202020204" pitchFamily="34" charset="0"/>
                <a:ea typeface="Calibri" panose="020F0502020204030204" pitchFamily="34" charset="0"/>
              </a:rPr>
              <a:t>CANDIDATE NAME,</a:t>
            </a:r>
          </a:p>
          <a:p>
            <a:pPr marL="0" indent="0">
              <a:spcBef>
                <a:spcPts val="0"/>
              </a:spcBef>
              <a:buFont typeface="Arial" panose="020B0604020202020204" pitchFamily="34" charset="0"/>
              <a:buNone/>
            </a:pPr>
            <a:endParaRPr lang="en-US" sz="1800" dirty="0">
              <a:solidFill>
                <a:srgbClr val="424143"/>
              </a:solidFill>
              <a:highlight>
                <a:srgbClr val="FFFF00"/>
              </a:highlight>
              <a:latin typeface="Arial" panose="020B060402020202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Thank you for interviewing with </a:t>
            </a:r>
            <a:r>
              <a:rPr lang="en-US" sz="1800" dirty="0">
                <a:solidFill>
                  <a:srgbClr val="424143"/>
                </a:solidFill>
                <a:highlight>
                  <a:srgbClr val="FFFF00"/>
                </a:highlight>
                <a:latin typeface="Arial" panose="020B0604020202020204" pitchFamily="34" charset="0"/>
                <a:ea typeface="Calibri" panose="020F0502020204030204" pitchFamily="34" charset="0"/>
              </a:rPr>
              <a:t>COMPANY NAME!</a:t>
            </a:r>
            <a:r>
              <a:rPr lang="en-US" sz="1800" dirty="0">
                <a:solidFill>
                  <a:srgbClr val="424143"/>
                </a:solidFill>
                <a:latin typeface="Arial" panose="020B0604020202020204" pitchFamily="34" charset="0"/>
                <a:ea typeface="Calibri" panose="020F0502020204030204" pitchFamily="34" charset="0"/>
              </a:rPr>
              <a:t>  As a part of our Candidate Process you are being asked to complete online assessments.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read these instructions carefully:</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1. </a:t>
            </a:r>
            <a:r>
              <a:rPr lang="en-US" sz="2400" dirty="0">
                <a:solidFill>
                  <a:srgbClr val="424143"/>
                </a:solidFill>
                <a:latin typeface="Arial" panose="020B0604020202020204" pitchFamily="34" charset="0"/>
                <a:ea typeface="Calibri" panose="020F0502020204030204" pitchFamily="34" charset="0"/>
              </a:rPr>
              <a:t>Complete these assessments when you are in your </a:t>
            </a:r>
            <a:r>
              <a:rPr lang="en-US" sz="2400" u="sng" dirty="0">
                <a:solidFill>
                  <a:srgbClr val="424143"/>
                </a:solidFill>
                <a:latin typeface="Arial" panose="020B0604020202020204" pitchFamily="34" charset="0"/>
                <a:ea typeface="Calibri" panose="020F0502020204030204" pitchFamily="34" charset="0"/>
              </a:rPr>
              <a:t>normal</a:t>
            </a:r>
            <a:r>
              <a:rPr lang="en-US" sz="2400" dirty="0">
                <a:solidFill>
                  <a:srgbClr val="424143"/>
                </a:solidFill>
                <a:latin typeface="Arial" panose="020B0604020202020204" pitchFamily="34" charset="0"/>
                <a:ea typeface="Calibri" panose="020F0502020204030204" pitchFamily="34" charset="0"/>
              </a:rPr>
              <a:t> state of mind.</a:t>
            </a:r>
            <a:endParaRPr lang="en-US" sz="24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2. Approach this with an open mind and follow the instructions for each section.</a:t>
            </a:r>
            <a:endParaRPr lang="en-US" sz="1800" dirty="0">
              <a:latin typeface="Calibri" panose="020F0502020204030204" pitchFamily="34" charset="0"/>
              <a:ea typeface="Calibri" panose="020F0502020204030204" pitchFamily="34" charset="0"/>
            </a:endParaRPr>
          </a:p>
          <a:p>
            <a:pPr marL="0" indent="0">
              <a:spcBef>
                <a:spcPts val="0"/>
              </a:spcBef>
              <a:buNone/>
            </a:pPr>
            <a:r>
              <a:rPr lang="en-US" sz="1800" dirty="0">
                <a:solidFill>
                  <a:srgbClr val="424143"/>
                </a:solidFill>
                <a:latin typeface="Arial" panose="020B0604020202020204" pitchFamily="34" charset="0"/>
                <a:ea typeface="Calibri" panose="020F0502020204030204" pitchFamily="34" charset="0"/>
              </a:rPr>
              <a:t>3. Complete in one setting with no interruptions. (Allow @ 30 minutes)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4. If possible, use your computer or a larger mobile device, not your phone.</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5. ***These assessments should be taken in your native language for the best results. When you start, if your native language is not English, go to the top RIGHT-HAND CORNER for a LANGUAGE drop-down box and select YOUR NATIVE LANGUAGE.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Use this link to complete your assessment: </a:t>
            </a:r>
            <a:r>
              <a:rPr lang="en-US" sz="1800" dirty="0">
                <a:solidFill>
                  <a:srgbClr val="424143"/>
                </a:solidFill>
                <a:highlight>
                  <a:srgbClr val="FFFF00"/>
                </a:highlight>
                <a:latin typeface="Arial" panose="020B0604020202020204" pitchFamily="34" charset="0"/>
                <a:ea typeface="Calibri" panose="020F0502020204030204" pitchFamily="34" charset="0"/>
              </a:rPr>
              <a:t>LINK HERE</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reach out to </a:t>
            </a:r>
            <a:r>
              <a:rPr lang="en-US" sz="1800" dirty="0">
                <a:solidFill>
                  <a:srgbClr val="424143"/>
                </a:solidFill>
                <a:highlight>
                  <a:srgbClr val="FFFF00"/>
                </a:highlight>
                <a:latin typeface="Arial" panose="020B0604020202020204" pitchFamily="34" charset="0"/>
                <a:ea typeface="Calibri" panose="020F0502020204030204" pitchFamily="34" charset="0"/>
              </a:rPr>
              <a:t>COMPANY CONTACT INFO HERE</a:t>
            </a:r>
            <a:r>
              <a:rPr lang="en-US" sz="1800" dirty="0">
                <a:solidFill>
                  <a:srgbClr val="424143"/>
                </a:solidFill>
                <a:latin typeface="Arial" panose="020B0604020202020204" pitchFamily="34" charset="0"/>
                <a:ea typeface="Calibri" panose="020F0502020204030204" pitchFamily="34" charset="0"/>
              </a:rPr>
              <a:t> if you have any questions.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buFont typeface="Arial" panose="020B0604020202020204" pitchFamily="34" charset="0"/>
              <a:buNone/>
            </a:pPr>
            <a:endParaRPr lang="en-US" dirty="0"/>
          </a:p>
        </p:txBody>
      </p:sp>
      <p:sp>
        <p:nvSpPr>
          <p:cNvPr id="9" name="Right Arrow 8">
            <a:extLst>
              <a:ext uri="{FF2B5EF4-FFF2-40B4-BE49-F238E27FC236}">
                <a16:creationId xmlns:a16="http://schemas.microsoft.com/office/drawing/2014/main" id="{9836EA97-9F38-4110-997E-89660B25C09E}"/>
              </a:ext>
            </a:extLst>
          </p:cNvPr>
          <p:cNvSpPr/>
          <p:nvPr/>
        </p:nvSpPr>
        <p:spPr>
          <a:xfrm rot="5999062">
            <a:off x="6333745" y="2437068"/>
            <a:ext cx="858968" cy="378572"/>
          </a:xfrm>
          <a:prstGeom prst="rightArrow">
            <a:avLst/>
          </a:prstGeom>
          <a:solidFill>
            <a:srgbClr val="F37124"/>
          </a:solidFill>
          <a:ln>
            <a:solidFill>
              <a:srgbClr val="F371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044347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65D38-2E2E-4A35-9420-A907E5C72465}"/>
              </a:ext>
            </a:extLst>
          </p:cNvPr>
          <p:cNvSpPr>
            <a:spLocks noGrp="1"/>
          </p:cNvSpPr>
          <p:nvPr>
            <p:ph type="title"/>
          </p:nvPr>
        </p:nvSpPr>
        <p:spPr>
          <a:xfrm>
            <a:off x="838200" y="130447"/>
            <a:ext cx="10515600" cy="1032081"/>
          </a:xfrm>
        </p:spPr>
        <p:txBody>
          <a:bodyPr/>
          <a:lstStyle/>
          <a:p>
            <a:r>
              <a:rPr lang="en-US" dirty="0"/>
              <a:t>Sample Email Message to Candidates:</a:t>
            </a:r>
          </a:p>
        </p:txBody>
      </p:sp>
      <p:sp>
        <p:nvSpPr>
          <p:cNvPr id="4" name="TextBox 3">
            <a:extLst>
              <a:ext uri="{FF2B5EF4-FFF2-40B4-BE49-F238E27FC236}">
                <a16:creationId xmlns:a16="http://schemas.microsoft.com/office/drawing/2014/main" id="{EEF72769-6D33-458F-85B1-56E94EB66E48}"/>
              </a:ext>
            </a:extLst>
          </p:cNvPr>
          <p:cNvSpPr txBox="1"/>
          <p:nvPr/>
        </p:nvSpPr>
        <p:spPr>
          <a:xfrm>
            <a:off x="629529" y="5913372"/>
            <a:ext cx="7144042" cy="814181"/>
          </a:xfrm>
          <a:prstGeom prst="rect">
            <a:avLst/>
          </a:prstGeom>
          <a:solidFill>
            <a:schemeClr val="bg1"/>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24951703-99DD-491C-970D-1781FDB0F1EE}"/>
              </a:ext>
            </a:extLst>
          </p:cNvPr>
          <p:cNvSpPr txBox="1"/>
          <p:nvPr/>
        </p:nvSpPr>
        <p:spPr>
          <a:xfrm>
            <a:off x="9467557" y="5913372"/>
            <a:ext cx="2094914" cy="712511"/>
          </a:xfrm>
          <a:prstGeom prst="rect">
            <a:avLst/>
          </a:prstGeom>
          <a:solidFill>
            <a:schemeClr val="bg1"/>
          </a:solidFill>
        </p:spPr>
        <p:txBody>
          <a:bodyPr wrap="square" rtlCol="0">
            <a:spAutoFit/>
          </a:bodyPr>
          <a:lstStyle/>
          <a:p>
            <a:endParaRPr lang="en-US" dirty="0"/>
          </a:p>
        </p:txBody>
      </p:sp>
      <p:sp>
        <p:nvSpPr>
          <p:cNvPr id="8" name="Content Placeholder 2">
            <a:extLst>
              <a:ext uri="{FF2B5EF4-FFF2-40B4-BE49-F238E27FC236}">
                <a16:creationId xmlns:a16="http://schemas.microsoft.com/office/drawing/2014/main" id="{805453BB-569F-40D9-83D8-F31173EE514C}"/>
              </a:ext>
            </a:extLst>
          </p:cNvPr>
          <p:cNvSpPr txBox="1">
            <a:spLocks/>
          </p:cNvSpPr>
          <p:nvPr/>
        </p:nvSpPr>
        <p:spPr>
          <a:xfrm>
            <a:off x="838200" y="1042089"/>
            <a:ext cx="10515600" cy="52783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1"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Hi </a:t>
            </a:r>
            <a:r>
              <a:rPr lang="en-US" sz="1800" dirty="0">
                <a:solidFill>
                  <a:srgbClr val="424143"/>
                </a:solidFill>
                <a:highlight>
                  <a:srgbClr val="FFFF00"/>
                </a:highlight>
                <a:latin typeface="Arial" panose="020B0604020202020204" pitchFamily="34" charset="0"/>
                <a:ea typeface="Calibri" panose="020F0502020204030204" pitchFamily="34" charset="0"/>
              </a:rPr>
              <a:t>CANDIDATE NAME,</a:t>
            </a:r>
          </a:p>
          <a:p>
            <a:pPr marL="0" indent="0">
              <a:spcBef>
                <a:spcPts val="0"/>
              </a:spcBef>
              <a:buFont typeface="Arial" panose="020B0604020202020204" pitchFamily="34" charset="0"/>
              <a:buNone/>
            </a:pPr>
            <a:endParaRPr lang="en-US" sz="1800" dirty="0">
              <a:solidFill>
                <a:srgbClr val="424143"/>
              </a:solidFill>
              <a:highlight>
                <a:srgbClr val="FFFF00"/>
              </a:highlight>
              <a:latin typeface="Arial" panose="020B060402020202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Thank you for interviewing with </a:t>
            </a:r>
            <a:r>
              <a:rPr lang="en-US" sz="1800" dirty="0">
                <a:solidFill>
                  <a:srgbClr val="424143"/>
                </a:solidFill>
                <a:highlight>
                  <a:srgbClr val="FFFF00"/>
                </a:highlight>
                <a:latin typeface="Arial" panose="020B0604020202020204" pitchFamily="34" charset="0"/>
                <a:ea typeface="Calibri" panose="020F0502020204030204" pitchFamily="34" charset="0"/>
              </a:rPr>
              <a:t>COMPANY NAME!</a:t>
            </a:r>
            <a:r>
              <a:rPr lang="en-US" sz="1800" dirty="0">
                <a:solidFill>
                  <a:srgbClr val="424143"/>
                </a:solidFill>
                <a:latin typeface="Arial" panose="020B0604020202020204" pitchFamily="34" charset="0"/>
                <a:ea typeface="Calibri" panose="020F0502020204030204" pitchFamily="34" charset="0"/>
              </a:rPr>
              <a:t>  As a part of our Candidate Process you are being asked to complete online assessments.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read these instructions carefully:</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1. Complete these assessments when you are in your </a:t>
            </a:r>
            <a:r>
              <a:rPr lang="en-US" sz="1800" u="sng" dirty="0">
                <a:solidFill>
                  <a:srgbClr val="424143"/>
                </a:solidFill>
                <a:latin typeface="Arial" panose="020B0604020202020204" pitchFamily="34" charset="0"/>
                <a:ea typeface="Calibri" panose="020F0502020204030204" pitchFamily="34" charset="0"/>
              </a:rPr>
              <a:t>normal</a:t>
            </a:r>
            <a:r>
              <a:rPr lang="en-US" sz="1800" dirty="0">
                <a:solidFill>
                  <a:srgbClr val="424143"/>
                </a:solidFill>
                <a:latin typeface="Arial" panose="020B0604020202020204" pitchFamily="34" charset="0"/>
                <a:ea typeface="Calibri" panose="020F0502020204030204" pitchFamily="34" charset="0"/>
              </a:rPr>
              <a:t> state of mind.</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2. Approach this with an open mind and follow the instructions for each section.</a:t>
            </a:r>
            <a:endParaRPr lang="en-US" sz="1800" dirty="0">
              <a:latin typeface="Calibri" panose="020F0502020204030204" pitchFamily="34" charset="0"/>
              <a:ea typeface="Calibri" panose="020F0502020204030204" pitchFamily="34" charset="0"/>
            </a:endParaRPr>
          </a:p>
          <a:p>
            <a:pPr marL="0" indent="0">
              <a:spcBef>
                <a:spcPts val="0"/>
              </a:spcBef>
              <a:buNone/>
            </a:pPr>
            <a:r>
              <a:rPr lang="en-US" sz="1800" dirty="0">
                <a:solidFill>
                  <a:srgbClr val="424143"/>
                </a:solidFill>
                <a:latin typeface="Arial" panose="020B0604020202020204" pitchFamily="34" charset="0"/>
                <a:ea typeface="Calibri" panose="020F0502020204030204" pitchFamily="34" charset="0"/>
              </a:rPr>
              <a:t>3. </a:t>
            </a:r>
            <a:r>
              <a:rPr lang="en-US" sz="2400" dirty="0">
                <a:solidFill>
                  <a:srgbClr val="424143"/>
                </a:solidFill>
                <a:latin typeface="Arial" panose="020B0604020202020204" pitchFamily="34" charset="0"/>
                <a:ea typeface="Calibri" panose="020F0502020204030204" pitchFamily="34" charset="0"/>
              </a:rPr>
              <a:t>Complete in one setting with no interruptions. (Allow @ 30 minutes)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4. If possible, use your computer or a larger mobile device, not your phone.</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5. ***These assessments should be taken in your native language for the best results. When you start, if your native language is not English, go to the top RIGHT-HAND CORNER for a LANGUAGE drop-down box and select YOUR NATIVE LANGUAGE.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Use this link to complete your assessment: </a:t>
            </a:r>
            <a:r>
              <a:rPr lang="en-US" sz="1800" dirty="0">
                <a:solidFill>
                  <a:srgbClr val="424143"/>
                </a:solidFill>
                <a:highlight>
                  <a:srgbClr val="FFFF00"/>
                </a:highlight>
                <a:latin typeface="Arial" panose="020B0604020202020204" pitchFamily="34" charset="0"/>
                <a:ea typeface="Calibri" panose="020F0502020204030204" pitchFamily="34" charset="0"/>
              </a:rPr>
              <a:t>LINK HERE</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reach out to </a:t>
            </a:r>
            <a:r>
              <a:rPr lang="en-US" sz="1800" dirty="0">
                <a:solidFill>
                  <a:srgbClr val="424143"/>
                </a:solidFill>
                <a:highlight>
                  <a:srgbClr val="FFFF00"/>
                </a:highlight>
                <a:latin typeface="Arial" panose="020B0604020202020204" pitchFamily="34" charset="0"/>
                <a:ea typeface="Calibri" panose="020F0502020204030204" pitchFamily="34" charset="0"/>
              </a:rPr>
              <a:t>COMPANY CONTACT INFO HERE</a:t>
            </a:r>
            <a:r>
              <a:rPr lang="en-US" sz="1800" dirty="0">
                <a:solidFill>
                  <a:srgbClr val="424143"/>
                </a:solidFill>
                <a:latin typeface="Arial" panose="020B0604020202020204" pitchFamily="34" charset="0"/>
                <a:ea typeface="Calibri" panose="020F0502020204030204" pitchFamily="34" charset="0"/>
              </a:rPr>
              <a:t> if you have any questions.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buFont typeface="Arial" panose="020B0604020202020204" pitchFamily="34" charset="0"/>
              <a:buNone/>
            </a:pPr>
            <a:endParaRPr lang="en-US" dirty="0"/>
          </a:p>
        </p:txBody>
      </p:sp>
      <p:sp>
        <p:nvSpPr>
          <p:cNvPr id="10" name="Right Arrow 10">
            <a:extLst>
              <a:ext uri="{FF2B5EF4-FFF2-40B4-BE49-F238E27FC236}">
                <a16:creationId xmlns:a16="http://schemas.microsoft.com/office/drawing/2014/main" id="{1070AE1F-283E-4A19-8828-E02CAD8185E4}"/>
              </a:ext>
            </a:extLst>
          </p:cNvPr>
          <p:cNvSpPr/>
          <p:nvPr/>
        </p:nvSpPr>
        <p:spPr>
          <a:xfrm rot="9041310">
            <a:off x="9953407" y="3164327"/>
            <a:ext cx="970751" cy="312290"/>
          </a:xfrm>
          <a:prstGeom prst="rightArrow">
            <a:avLst/>
          </a:prstGeom>
          <a:solidFill>
            <a:srgbClr val="D43D6F"/>
          </a:solidFill>
          <a:ln>
            <a:solidFill>
              <a:srgbClr val="D43D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94992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65D38-2E2E-4A35-9420-A907E5C72465}"/>
              </a:ext>
            </a:extLst>
          </p:cNvPr>
          <p:cNvSpPr>
            <a:spLocks noGrp="1"/>
          </p:cNvSpPr>
          <p:nvPr>
            <p:ph type="title"/>
          </p:nvPr>
        </p:nvSpPr>
        <p:spPr>
          <a:xfrm>
            <a:off x="838200" y="130447"/>
            <a:ext cx="10515600" cy="1032081"/>
          </a:xfrm>
        </p:spPr>
        <p:txBody>
          <a:bodyPr/>
          <a:lstStyle/>
          <a:p>
            <a:r>
              <a:rPr lang="en-US" dirty="0"/>
              <a:t>Sample Email Message to Candidates:</a:t>
            </a:r>
          </a:p>
        </p:txBody>
      </p:sp>
      <p:sp>
        <p:nvSpPr>
          <p:cNvPr id="4" name="TextBox 3">
            <a:extLst>
              <a:ext uri="{FF2B5EF4-FFF2-40B4-BE49-F238E27FC236}">
                <a16:creationId xmlns:a16="http://schemas.microsoft.com/office/drawing/2014/main" id="{EEF72769-6D33-458F-85B1-56E94EB66E48}"/>
              </a:ext>
            </a:extLst>
          </p:cNvPr>
          <p:cNvSpPr txBox="1"/>
          <p:nvPr/>
        </p:nvSpPr>
        <p:spPr>
          <a:xfrm>
            <a:off x="629529" y="5913372"/>
            <a:ext cx="7144042" cy="814181"/>
          </a:xfrm>
          <a:prstGeom prst="rect">
            <a:avLst/>
          </a:prstGeom>
          <a:solidFill>
            <a:schemeClr val="bg1"/>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24951703-99DD-491C-970D-1781FDB0F1EE}"/>
              </a:ext>
            </a:extLst>
          </p:cNvPr>
          <p:cNvSpPr txBox="1"/>
          <p:nvPr/>
        </p:nvSpPr>
        <p:spPr>
          <a:xfrm>
            <a:off x="9467557" y="5913372"/>
            <a:ext cx="2094914" cy="712511"/>
          </a:xfrm>
          <a:prstGeom prst="rect">
            <a:avLst/>
          </a:prstGeom>
          <a:solidFill>
            <a:schemeClr val="bg1"/>
          </a:solidFill>
        </p:spPr>
        <p:txBody>
          <a:bodyPr wrap="square" rtlCol="0">
            <a:spAutoFit/>
          </a:bodyPr>
          <a:lstStyle/>
          <a:p>
            <a:endParaRPr lang="en-US" dirty="0"/>
          </a:p>
        </p:txBody>
      </p:sp>
      <p:sp>
        <p:nvSpPr>
          <p:cNvPr id="8" name="Content Placeholder 2">
            <a:extLst>
              <a:ext uri="{FF2B5EF4-FFF2-40B4-BE49-F238E27FC236}">
                <a16:creationId xmlns:a16="http://schemas.microsoft.com/office/drawing/2014/main" id="{805453BB-569F-40D9-83D8-F31173EE514C}"/>
              </a:ext>
            </a:extLst>
          </p:cNvPr>
          <p:cNvSpPr txBox="1">
            <a:spLocks/>
          </p:cNvSpPr>
          <p:nvPr/>
        </p:nvSpPr>
        <p:spPr>
          <a:xfrm>
            <a:off x="838200" y="1098479"/>
            <a:ext cx="10515600" cy="52783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1"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Hi </a:t>
            </a:r>
            <a:r>
              <a:rPr lang="en-US" sz="1800" dirty="0">
                <a:solidFill>
                  <a:srgbClr val="424143"/>
                </a:solidFill>
                <a:highlight>
                  <a:srgbClr val="FFFF00"/>
                </a:highlight>
                <a:latin typeface="Arial" panose="020B0604020202020204" pitchFamily="34" charset="0"/>
                <a:ea typeface="Calibri" panose="020F0502020204030204" pitchFamily="34" charset="0"/>
              </a:rPr>
              <a:t>CANDIDATE NAME,</a:t>
            </a:r>
          </a:p>
          <a:p>
            <a:pPr marL="0" indent="0">
              <a:spcBef>
                <a:spcPts val="0"/>
              </a:spcBef>
              <a:buFont typeface="Arial" panose="020B0604020202020204" pitchFamily="34" charset="0"/>
              <a:buNone/>
            </a:pPr>
            <a:endParaRPr lang="en-US" sz="1800" dirty="0">
              <a:solidFill>
                <a:srgbClr val="424143"/>
              </a:solidFill>
              <a:highlight>
                <a:srgbClr val="FFFF00"/>
              </a:highlight>
              <a:latin typeface="Arial" panose="020B060402020202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Thank you for interviewing with </a:t>
            </a:r>
            <a:r>
              <a:rPr lang="en-US" sz="1800" dirty="0">
                <a:solidFill>
                  <a:srgbClr val="424143"/>
                </a:solidFill>
                <a:highlight>
                  <a:srgbClr val="FFFF00"/>
                </a:highlight>
                <a:latin typeface="Arial" panose="020B0604020202020204" pitchFamily="34" charset="0"/>
                <a:ea typeface="Calibri" panose="020F0502020204030204" pitchFamily="34" charset="0"/>
              </a:rPr>
              <a:t>COMPANY NAME!</a:t>
            </a:r>
            <a:r>
              <a:rPr lang="en-US" sz="1800" dirty="0">
                <a:solidFill>
                  <a:srgbClr val="424143"/>
                </a:solidFill>
                <a:latin typeface="Arial" panose="020B0604020202020204" pitchFamily="34" charset="0"/>
                <a:ea typeface="Calibri" panose="020F0502020204030204" pitchFamily="34" charset="0"/>
              </a:rPr>
              <a:t>  As a part of our Candidate Process you are being asked to complete online assessments.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read these instructions carefully:</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1. Complete these assessments when you are in your </a:t>
            </a:r>
            <a:r>
              <a:rPr lang="en-US" sz="1800" u="sng" dirty="0">
                <a:solidFill>
                  <a:srgbClr val="424143"/>
                </a:solidFill>
                <a:latin typeface="Arial" panose="020B0604020202020204" pitchFamily="34" charset="0"/>
                <a:ea typeface="Calibri" panose="020F0502020204030204" pitchFamily="34" charset="0"/>
              </a:rPr>
              <a:t>normal</a:t>
            </a:r>
            <a:r>
              <a:rPr lang="en-US" sz="1800" dirty="0">
                <a:solidFill>
                  <a:srgbClr val="424143"/>
                </a:solidFill>
                <a:latin typeface="Arial" panose="020B0604020202020204" pitchFamily="34" charset="0"/>
                <a:ea typeface="Calibri" panose="020F0502020204030204" pitchFamily="34" charset="0"/>
              </a:rPr>
              <a:t> state of mind.</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2. Approach this with an open mind and follow the instructions for each section.</a:t>
            </a:r>
            <a:endParaRPr lang="en-US" sz="1800" dirty="0">
              <a:latin typeface="Calibri" panose="020F0502020204030204" pitchFamily="34" charset="0"/>
              <a:ea typeface="Calibri" panose="020F0502020204030204" pitchFamily="34" charset="0"/>
            </a:endParaRPr>
          </a:p>
          <a:p>
            <a:pPr marL="0" indent="0">
              <a:spcBef>
                <a:spcPts val="0"/>
              </a:spcBef>
              <a:buNone/>
            </a:pPr>
            <a:r>
              <a:rPr lang="en-US" sz="1800" dirty="0">
                <a:solidFill>
                  <a:srgbClr val="424143"/>
                </a:solidFill>
                <a:latin typeface="Arial" panose="020B0604020202020204" pitchFamily="34" charset="0"/>
                <a:ea typeface="Calibri" panose="020F0502020204030204" pitchFamily="34" charset="0"/>
              </a:rPr>
              <a:t>3. Complete in one setting with no interruptions. (Allow @ 30 minutes)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2400" dirty="0">
                <a:solidFill>
                  <a:srgbClr val="424143"/>
                </a:solidFill>
                <a:latin typeface="Arial" panose="020B0604020202020204" pitchFamily="34" charset="0"/>
                <a:ea typeface="Calibri" panose="020F0502020204030204" pitchFamily="34" charset="0"/>
              </a:rPr>
              <a:t>4. If possible, use your computer or a larger mobile device, not your phone.</a:t>
            </a:r>
            <a:endParaRPr lang="en-US" sz="24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5. ***These assessments should be taken in your native language for the best results. When you start, if your native language is not English, go to the top RIGHT-HAND CORNER for a LANGUAGE drop-down box and select YOUR NATIVE LANGUAGE.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Use this link to complete your assessment: </a:t>
            </a:r>
            <a:r>
              <a:rPr lang="en-US" sz="1800" dirty="0">
                <a:solidFill>
                  <a:srgbClr val="424143"/>
                </a:solidFill>
                <a:highlight>
                  <a:srgbClr val="FFFF00"/>
                </a:highlight>
                <a:latin typeface="Arial" panose="020B0604020202020204" pitchFamily="34" charset="0"/>
                <a:ea typeface="Calibri" panose="020F0502020204030204" pitchFamily="34" charset="0"/>
              </a:rPr>
              <a:t>LINK HERE</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reach out to </a:t>
            </a:r>
            <a:r>
              <a:rPr lang="en-US" sz="1800" dirty="0">
                <a:solidFill>
                  <a:srgbClr val="424143"/>
                </a:solidFill>
                <a:highlight>
                  <a:srgbClr val="FFFF00"/>
                </a:highlight>
                <a:latin typeface="Arial" panose="020B0604020202020204" pitchFamily="34" charset="0"/>
                <a:ea typeface="Calibri" panose="020F0502020204030204" pitchFamily="34" charset="0"/>
              </a:rPr>
              <a:t>COMPANY CONTACT INFO HERE</a:t>
            </a:r>
            <a:r>
              <a:rPr lang="en-US" sz="1800" dirty="0">
                <a:solidFill>
                  <a:srgbClr val="424143"/>
                </a:solidFill>
                <a:latin typeface="Arial" panose="020B0604020202020204" pitchFamily="34" charset="0"/>
                <a:ea typeface="Calibri" panose="020F0502020204030204" pitchFamily="34" charset="0"/>
              </a:rPr>
              <a:t> if you have any questions.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buFont typeface="Arial" panose="020B0604020202020204" pitchFamily="34" charset="0"/>
              <a:buNone/>
            </a:pPr>
            <a:endParaRPr lang="en-US" dirty="0"/>
          </a:p>
        </p:txBody>
      </p:sp>
      <p:sp>
        <p:nvSpPr>
          <p:cNvPr id="13" name="Right Arrow 10">
            <a:extLst>
              <a:ext uri="{FF2B5EF4-FFF2-40B4-BE49-F238E27FC236}">
                <a16:creationId xmlns:a16="http://schemas.microsoft.com/office/drawing/2014/main" id="{17068F9A-96F6-4755-99CA-FE5BF416EF3B}"/>
              </a:ext>
            </a:extLst>
          </p:cNvPr>
          <p:cNvSpPr/>
          <p:nvPr/>
        </p:nvSpPr>
        <p:spPr>
          <a:xfrm rot="9634618">
            <a:off x="8689073" y="3581521"/>
            <a:ext cx="970751" cy="312290"/>
          </a:xfrm>
          <a:prstGeom prst="rightArrow">
            <a:avLst/>
          </a:prstGeom>
          <a:solidFill>
            <a:srgbClr val="D43D6F"/>
          </a:solidFill>
          <a:ln>
            <a:solidFill>
              <a:srgbClr val="D43D6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5851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65D38-2E2E-4A35-9420-A907E5C72465}"/>
              </a:ext>
            </a:extLst>
          </p:cNvPr>
          <p:cNvSpPr>
            <a:spLocks noGrp="1"/>
          </p:cNvSpPr>
          <p:nvPr>
            <p:ph type="title"/>
          </p:nvPr>
        </p:nvSpPr>
        <p:spPr>
          <a:xfrm>
            <a:off x="838200" y="130447"/>
            <a:ext cx="10515600" cy="1032081"/>
          </a:xfrm>
        </p:spPr>
        <p:txBody>
          <a:bodyPr/>
          <a:lstStyle/>
          <a:p>
            <a:r>
              <a:rPr lang="en-US" dirty="0"/>
              <a:t>Sample Email Message to Candidates:</a:t>
            </a:r>
          </a:p>
        </p:txBody>
      </p:sp>
      <p:sp>
        <p:nvSpPr>
          <p:cNvPr id="4" name="TextBox 3">
            <a:extLst>
              <a:ext uri="{FF2B5EF4-FFF2-40B4-BE49-F238E27FC236}">
                <a16:creationId xmlns:a16="http://schemas.microsoft.com/office/drawing/2014/main" id="{EEF72769-6D33-458F-85B1-56E94EB66E48}"/>
              </a:ext>
            </a:extLst>
          </p:cNvPr>
          <p:cNvSpPr txBox="1"/>
          <p:nvPr/>
        </p:nvSpPr>
        <p:spPr>
          <a:xfrm>
            <a:off x="629529" y="5913372"/>
            <a:ext cx="7144042" cy="814181"/>
          </a:xfrm>
          <a:prstGeom prst="rect">
            <a:avLst/>
          </a:prstGeom>
          <a:solidFill>
            <a:schemeClr val="bg1"/>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24951703-99DD-491C-970D-1781FDB0F1EE}"/>
              </a:ext>
            </a:extLst>
          </p:cNvPr>
          <p:cNvSpPr txBox="1"/>
          <p:nvPr/>
        </p:nvSpPr>
        <p:spPr>
          <a:xfrm>
            <a:off x="9467557" y="5913372"/>
            <a:ext cx="2094914" cy="712511"/>
          </a:xfrm>
          <a:prstGeom prst="rect">
            <a:avLst/>
          </a:prstGeom>
          <a:solidFill>
            <a:schemeClr val="bg1"/>
          </a:solidFill>
        </p:spPr>
        <p:txBody>
          <a:bodyPr wrap="square" rtlCol="0">
            <a:spAutoFit/>
          </a:bodyPr>
          <a:lstStyle/>
          <a:p>
            <a:endParaRPr lang="en-US" dirty="0"/>
          </a:p>
        </p:txBody>
      </p:sp>
      <p:sp>
        <p:nvSpPr>
          <p:cNvPr id="8" name="Content Placeholder 2">
            <a:extLst>
              <a:ext uri="{FF2B5EF4-FFF2-40B4-BE49-F238E27FC236}">
                <a16:creationId xmlns:a16="http://schemas.microsoft.com/office/drawing/2014/main" id="{805453BB-569F-40D9-83D8-F31173EE514C}"/>
              </a:ext>
            </a:extLst>
          </p:cNvPr>
          <p:cNvSpPr txBox="1">
            <a:spLocks/>
          </p:cNvSpPr>
          <p:nvPr/>
        </p:nvSpPr>
        <p:spPr>
          <a:xfrm>
            <a:off x="838200" y="1042089"/>
            <a:ext cx="10515600" cy="5278373"/>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b="1"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Hi </a:t>
            </a:r>
            <a:r>
              <a:rPr lang="en-US" sz="1800" dirty="0">
                <a:solidFill>
                  <a:srgbClr val="424143"/>
                </a:solidFill>
                <a:highlight>
                  <a:srgbClr val="FFFF00"/>
                </a:highlight>
                <a:latin typeface="Arial" panose="020B0604020202020204" pitchFamily="34" charset="0"/>
                <a:ea typeface="Calibri" panose="020F0502020204030204" pitchFamily="34" charset="0"/>
              </a:rPr>
              <a:t>CANDIDATE NAME,</a:t>
            </a:r>
          </a:p>
          <a:p>
            <a:pPr marL="0" indent="0">
              <a:spcBef>
                <a:spcPts val="0"/>
              </a:spcBef>
              <a:buFont typeface="Arial" panose="020B0604020202020204" pitchFamily="34" charset="0"/>
              <a:buNone/>
            </a:pPr>
            <a:endParaRPr lang="en-US" sz="1800" dirty="0">
              <a:solidFill>
                <a:srgbClr val="424143"/>
              </a:solidFill>
              <a:highlight>
                <a:srgbClr val="FFFF00"/>
              </a:highlight>
              <a:latin typeface="Arial" panose="020B060402020202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Thank you for interviewing with </a:t>
            </a:r>
            <a:r>
              <a:rPr lang="en-US" sz="1800" dirty="0">
                <a:solidFill>
                  <a:srgbClr val="424143"/>
                </a:solidFill>
                <a:highlight>
                  <a:srgbClr val="FFFF00"/>
                </a:highlight>
                <a:latin typeface="Arial" panose="020B0604020202020204" pitchFamily="34" charset="0"/>
                <a:ea typeface="Calibri" panose="020F0502020204030204" pitchFamily="34" charset="0"/>
              </a:rPr>
              <a:t>COMPANY NAME!</a:t>
            </a:r>
            <a:r>
              <a:rPr lang="en-US" sz="1800" dirty="0">
                <a:solidFill>
                  <a:srgbClr val="424143"/>
                </a:solidFill>
                <a:latin typeface="Arial" panose="020B0604020202020204" pitchFamily="34" charset="0"/>
                <a:ea typeface="Calibri" panose="020F0502020204030204" pitchFamily="34" charset="0"/>
              </a:rPr>
              <a:t>  As a part of our Candidate Process you are being asked to complete online assessments.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read these instructions carefully:</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1. Complete these assessments when you are in your </a:t>
            </a:r>
            <a:r>
              <a:rPr lang="en-US" sz="1800" u="sng" dirty="0">
                <a:solidFill>
                  <a:srgbClr val="424143"/>
                </a:solidFill>
                <a:latin typeface="Arial" panose="020B0604020202020204" pitchFamily="34" charset="0"/>
                <a:ea typeface="Calibri" panose="020F0502020204030204" pitchFamily="34" charset="0"/>
              </a:rPr>
              <a:t>normal</a:t>
            </a:r>
            <a:r>
              <a:rPr lang="en-US" sz="1800" dirty="0">
                <a:solidFill>
                  <a:srgbClr val="424143"/>
                </a:solidFill>
                <a:latin typeface="Arial" panose="020B0604020202020204" pitchFamily="34" charset="0"/>
                <a:ea typeface="Calibri" panose="020F0502020204030204" pitchFamily="34" charset="0"/>
              </a:rPr>
              <a:t> state of mind.</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2. Approach this with an open mind and follow the instructions for each section.</a:t>
            </a:r>
            <a:endParaRPr lang="en-US" sz="1800" dirty="0">
              <a:latin typeface="Calibri" panose="020F0502020204030204" pitchFamily="34" charset="0"/>
              <a:ea typeface="Calibri" panose="020F0502020204030204" pitchFamily="34" charset="0"/>
            </a:endParaRPr>
          </a:p>
          <a:p>
            <a:pPr marL="0" indent="0">
              <a:spcBef>
                <a:spcPts val="0"/>
              </a:spcBef>
              <a:buNone/>
            </a:pPr>
            <a:r>
              <a:rPr lang="en-US" sz="1800" dirty="0">
                <a:solidFill>
                  <a:srgbClr val="424143"/>
                </a:solidFill>
                <a:latin typeface="Arial" panose="020B0604020202020204" pitchFamily="34" charset="0"/>
                <a:ea typeface="Calibri" panose="020F0502020204030204" pitchFamily="34" charset="0"/>
              </a:rPr>
              <a:t>3. </a:t>
            </a:r>
            <a:r>
              <a:rPr lang="en-US" sz="2400" dirty="0">
                <a:solidFill>
                  <a:srgbClr val="424143"/>
                </a:solidFill>
                <a:latin typeface="Arial" panose="020B0604020202020204" pitchFamily="34" charset="0"/>
                <a:ea typeface="Calibri" panose="020F0502020204030204" pitchFamily="34" charset="0"/>
              </a:rPr>
              <a:t>Complete in one setting with no interruptions. (Allow @ 30 minutes)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4. If possible, use your computer or a larger mobile device, not your phone.</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2400" dirty="0">
                <a:solidFill>
                  <a:srgbClr val="424143"/>
                </a:solidFill>
                <a:latin typeface="Arial" panose="020B0604020202020204" pitchFamily="34" charset="0"/>
                <a:ea typeface="Calibri" panose="020F0502020204030204" pitchFamily="34" charset="0"/>
              </a:rPr>
              <a:t>5. ***These assessments should be taken in your native language for the best results. When you start, if your native language is not English, go to the top RIGHT-HAND CORNER for a LANGUAGE drop-down box and select YOUR NATIVE LANGUAGE</a:t>
            </a: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Use this link to complete your assessment: </a:t>
            </a:r>
            <a:r>
              <a:rPr lang="en-US" sz="1800" dirty="0">
                <a:solidFill>
                  <a:srgbClr val="424143"/>
                </a:solidFill>
                <a:highlight>
                  <a:srgbClr val="FFFF00"/>
                </a:highlight>
                <a:latin typeface="Arial" panose="020B0604020202020204" pitchFamily="34" charset="0"/>
                <a:ea typeface="Calibri" panose="020F0502020204030204" pitchFamily="34" charset="0"/>
              </a:rPr>
              <a:t>LINK HERE</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Please reach out to </a:t>
            </a:r>
            <a:r>
              <a:rPr lang="en-US" sz="1800" dirty="0">
                <a:solidFill>
                  <a:srgbClr val="424143"/>
                </a:solidFill>
                <a:highlight>
                  <a:srgbClr val="FFFF00"/>
                </a:highlight>
                <a:latin typeface="Arial" panose="020B0604020202020204" pitchFamily="34" charset="0"/>
                <a:ea typeface="Calibri" panose="020F0502020204030204" pitchFamily="34" charset="0"/>
              </a:rPr>
              <a:t>COMPANY CONTACT INFO HERE</a:t>
            </a:r>
            <a:r>
              <a:rPr lang="en-US" sz="1800" dirty="0">
                <a:solidFill>
                  <a:srgbClr val="424143"/>
                </a:solidFill>
                <a:latin typeface="Arial" panose="020B0604020202020204" pitchFamily="34" charset="0"/>
                <a:ea typeface="Calibri" panose="020F0502020204030204" pitchFamily="34" charset="0"/>
              </a:rPr>
              <a:t> if you have any questions.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r>
              <a:rPr lang="en-US" sz="1800" dirty="0">
                <a:solidFill>
                  <a:srgbClr val="424143"/>
                </a:solidFill>
                <a:latin typeface="Arial" panose="020B0604020202020204" pitchFamily="34" charset="0"/>
                <a:ea typeface="Calibri" panose="020F0502020204030204" pitchFamily="34" charset="0"/>
              </a:rPr>
              <a:t> </a:t>
            </a:r>
            <a:endParaRPr lang="en-US" sz="1800" dirty="0">
              <a:latin typeface="Calibri" panose="020F0502020204030204" pitchFamily="34" charset="0"/>
              <a:ea typeface="Calibri" panose="020F0502020204030204" pitchFamily="34" charset="0"/>
            </a:endParaRPr>
          </a:p>
          <a:p>
            <a:pPr marL="0" indent="0">
              <a:spcBef>
                <a:spcPts val="0"/>
              </a:spcBef>
              <a:buFont typeface="Arial" panose="020B0604020202020204" pitchFamily="34" charset="0"/>
              <a:buNone/>
            </a:pPr>
            <a:endParaRPr lang="en-US" sz="1800" dirty="0">
              <a:latin typeface="Calibri" panose="020F0502020204030204" pitchFamily="34" charset="0"/>
              <a:ea typeface="Calibri" panose="020F0502020204030204" pitchFamily="34" charset="0"/>
            </a:endParaRPr>
          </a:p>
          <a:p>
            <a:pPr marL="0" indent="0">
              <a:buFont typeface="Arial" panose="020B0604020202020204" pitchFamily="34" charset="0"/>
              <a:buNone/>
            </a:pPr>
            <a:endParaRPr lang="en-US" dirty="0"/>
          </a:p>
        </p:txBody>
      </p:sp>
      <p:sp>
        <p:nvSpPr>
          <p:cNvPr id="11" name="Right Arrow 8">
            <a:extLst>
              <a:ext uri="{FF2B5EF4-FFF2-40B4-BE49-F238E27FC236}">
                <a16:creationId xmlns:a16="http://schemas.microsoft.com/office/drawing/2014/main" id="{DC02100B-6702-4A02-B653-FE56B957DBF6}"/>
              </a:ext>
            </a:extLst>
          </p:cNvPr>
          <p:cNvSpPr/>
          <p:nvPr/>
        </p:nvSpPr>
        <p:spPr>
          <a:xfrm rot="14038105">
            <a:off x="7393131" y="4959296"/>
            <a:ext cx="1108253" cy="378572"/>
          </a:xfrm>
          <a:prstGeom prst="rightArrow">
            <a:avLst/>
          </a:prstGeom>
          <a:solidFill>
            <a:srgbClr val="F37124"/>
          </a:solidFill>
          <a:ln>
            <a:solidFill>
              <a:srgbClr val="F3712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17937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19" y="-50894"/>
            <a:ext cx="12309252" cy="1325563"/>
          </a:xfrm>
        </p:spPr>
        <p:txBody>
          <a:bodyPr/>
          <a:lstStyle/>
          <a:p>
            <a:r>
              <a:rPr lang="en-US" dirty="0"/>
              <a:t>Car Analogy - Five Job Fit and Strength Revealers: </a:t>
            </a:r>
          </a:p>
        </p:txBody>
      </p:sp>
      <p:sp>
        <p:nvSpPr>
          <p:cNvPr id="12" name="Rectangle 11"/>
          <p:cNvSpPr/>
          <p:nvPr/>
        </p:nvSpPr>
        <p:spPr>
          <a:xfrm>
            <a:off x="7105273" y="2392168"/>
            <a:ext cx="4869105" cy="1938992"/>
          </a:xfrm>
          <a:prstGeom prst="rect">
            <a:avLst/>
          </a:prstGeom>
        </p:spPr>
        <p:txBody>
          <a:bodyPr wrap="square">
            <a:spAutoFit/>
          </a:bodyPr>
          <a:lstStyle/>
          <a:p>
            <a:pPr algn="ctr"/>
            <a:r>
              <a:rPr lang="en-US" sz="2400" u="sng" dirty="0">
                <a:solidFill>
                  <a:srgbClr val="EF3D51"/>
                </a:solidFill>
              </a:rPr>
              <a:t>HOW WE DRIVE - DISC</a:t>
            </a:r>
          </a:p>
          <a:p>
            <a:pPr algn="ctr"/>
            <a:r>
              <a:rPr lang="en-US" sz="2400" b="1" dirty="0">
                <a:solidFill>
                  <a:srgbClr val="EF3D51"/>
                </a:solidFill>
              </a:rPr>
              <a:t>Communication </a:t>
            </a:r>
            <a:br>
              <a:rPr lang="en-US" sz="2400" b="1" dirty="0">
                <a:solidFill>
                  <a:srgbClr val="EF3D51"/>
                </a:solidFill>
              </a:rPr>
            </a:br>
            <a:r>
              <a:rPr lang="en-US" sz="2400" b="1" dirty="0">
                <a:solidFill>
                  <a:srgbClr val="EF3D51"/>
                </a:solidFill>
              </a:rPr>
              <a:t>&amp; Interaction Style</a:t>
            </a:r>
            <a:br>
              <a:rPr lang="en-US" sz="2400" b="1" dirty="0">
                <a:solidFill>
                  <a:srgbClr val="F37124"/>
                </a:solidFill>
              </a:rPr>
            </a:br>
            <a:br>
              <a:rPr lang="en-US" sz="2400" b="1" dirty="0">
                <a:solidFill>
                  <a:srgbClr val="F37124"/>
                </a:solidFill>
              </a:rPr>
            </a:br>
            <a:endParaRPr lang="en-US" sz="2400" b="1" dirty="0">
              <a:solidFill>
                <a:srgbClr val="F37124"/>
              </a:solidFill>
            </a:endParaRPr>
          </a:p>
        </p:txBody>
      </p:sp>
      <p:sp>
        <p:nvSpPr>
          <p:cNvPr id="15" name="Rectangle 14"/>
          <p:cNvSpPr/>
          <p:nvPr/>
        </p:nvSpPr>
        <p:spPr>
          <a:xfrm>
            <a:off x="3780109" y="3921831"/>
            <a:ext cx="4722248" cy="1754326"/>
          </a:xfrm>
          <a:prstGeom prst="rect">
            <a:avLst/>
          </a:prstGeom>
        </p:spPr>
        <p:txBody>
          <a:bodyPr wrap="square">
            <a:spAutoFit/>
          </a:bodyPr>
          <a:lstStyle/>
          <a:p>
            <a:pPr algn="ctr"/>
            <a:r>
              <a:rPr lang="en-US" sz="2400" u="sng" dirty="0">
                <a:solidFill>
                  <a:srgbClr val="F37124"/>
                </a:solidFill>
              </a:rPr>
              <a:t>GAS IN TANK - PIAV</a:t>
            </a:r>
          </a:p>
          <a:p>
            <a:pPr algn="ctr"/>
            <a:r>
              <a:rPr lang="en-US" sz="2400" b="1" dirty="0">
                <a:solidFill>
                  <a:srgbClr val="EF3D51"/>
                </a:solidFill>
              </a:rPr>
              <a:t>Motivation, Values and </a:t>
            </a:r>
            <a:br>
              <a:rPr lang="en-US" sz="2400" b="1" dirty="0">
                <a:solidFill>
                  <a:srgbClr val="EF3D51"/>
                </a:solidFill>
              </a:rPr>
            </a:br>
            <a:r>
              <a:rPr lang="en-US" sz="2400" b="1" dirty="0">
                <a:solidFill>
                  <a:srgbClr val="EF3D51"/>
                </a:solidFill>
              </a:rPr>
              <a:t>Interest in the Work</a:t>
            </a:r>
            <a:endParaRPr lang="en-US" sz="2400" dirty="0">
              <a:solidFill>
                <a:srgbClr val="EF3D51"/>
              </a:solidFill>
            </a:endParaRPr>
          </a:p>
          <a:p>
            <a:pPr algn="ctr"/>
            <a:endParaRPr lang="en-US" b="1" u="sng" dirty="0">
              <a:solidFill>
                <a:srgbClr val="C00000"/>
              </a:solidFill>
            </a:endParaRPr>
          </a:p>
          <a:p>
            <a:pPr algn="ctr"/>
            <a:endParaRPr lang="en-US" b="1" u="sng" dirty="0">
              <a:solidFill>
                <a:srgbClr val="C00000"/>
              </a:solidFill>
            </a:endParaRPr>
          </a:p>
        </p:txBody>
      </p:sp>
      <p:sp>
        <p:nvSpPr>
          <p:cNvPr id="3" name="Rectangle 2"/>
          <p:cNvSpPr/>
          <p:nvPr/>
        </p:nvSpPr>
        <p:spPr>
          <a:xfrm>
            <a:off x="94657" y="1274669"/>
            <a:ext cx="4992071" cy="2308324"/>
          </a:xfrm>
          <a:prstGeom prst="rect">
            <a:avLst/>
          </a:prstGeom>
        </p:spPr>
        <p:txBody>
          <a:bodyPr wrap="none">
            <a:spAutoFit/>
          </a:bodyPr>
          <a:lstStyle/>
          <a:p>
            <a:pPr algn="ctr"/>
            <a:endParaRPr lang="en-US" sz="2400" u="sng" dirty="0"/>
          </a:p>
          <a:p>
            <a:pPr algn="ctr"/>
            <a:endParaRPr lang="en-US" sz="2400" u="sng" dirty="0"/>
          </a:p>
          <a:p>
            <a:pPr algn="ctr"/>
            <a:endParaRPr lang="en-US" sz="2400" u="sng" dirty="0"/>
          </a:p>
          <a:p>
            <a:pPr algn="ctr"/>
            <a:r>
              <a:rPr lang="en-US" sz="2400" u="sng" dirty="0"/>
              <a:t>ROADS TRAVELED/FUTURE PLANS</a:t>
            </a:r>
          </a:p>
          <a:p>
            <a:pPr algn="ctr"/>
            <a:r>
              <a:rPr lang="en-US" sz="2400" b="1" dirty="0">
                <a:solidFill>
                  <a:srgbClr val="EF3D51"/>
                </a:solidFill>
              </a:rPr>
              <a:t>Background, Experience/</a:t>
            </a:r>
            <a:br>
              <a:rPr lang="en-US" sz="2400" b="1" dirty="0">
                <a:solidFill>
                  <a:srgbClr val="EF3D51"/>
                </a:solidFill>
              </a:rPr>
            </a:br>
            <a:r>
              <a:rPr lang="en-US" sz="2400" b="1" dirty="0">
                <a:solidFill>
                  <a:srgbClr val="EF3D51"/>
                </a:solidFill>
              </a:rPr>
              <a:t>Knowledge &amp; Future Goals</a:t>
            </a:r>
          </a:p>
        </p:txBody>
      </p:sp>
      <p:sp>
        <p:nvSpPr>
          <p:cNvPr id="8" name="TextBox 7">
            <a:extLst>
              <a:ext uri="{FF2B5EF4-FFF2-40B4-BE49-F238E27FC236}">
                <a16:creationId xmlns:a16="http://schemas.microsoft.com/office/drawing/2014/main" id="{C386166A-DF06-47C5-9542-F828C846287D}"/>
              </a:ext>
            </a:extLst>
          </p:cNvPr>
          <p:cNvSpPr txBox="1"/>
          <p:nvPr/>
        </p:nvSpPr>
        <p:spPr>
          <a:xfrm>
            <a:off x="629529" y="5913372"/>
            <a:ext cx="7144042" cy="814181"/>
          </a:xfrm>
          <a:prstGeom prst="rect">
            <a:avLst/>
          </a:prstGeom>
          <a:solidFill>
            <a:schemeClr val="bg1"/>
          </a:solidFill>
        </p:spPr>
        <p:txBody>
          <a:bodyPr wrap="square" rtlCol="0">
            <a:spAutoFit/>
          </a:bodyPr>
          <a:lstStyle/>
          <a:p>
            <a:endParaRPr lang="en-US" dirty="0"/>
          </a:p>
        </p:txBody>
      </p:sp>
      <p:sp>
        <p:nvSpPr>
          <p:cNvPr id="9" name="TextBox 8">
            <a:extLst>
              <a:ext uri="{FF2B5EF4-FFF2-40B4-BE49-F238E27FC236}">
                <a16:creationId xmlns:a16="http://schemas.microsoft.com/office/drawing/2014/main" id="{A4F73AA5-2AAA-4695-B0A6-D06A011B95FA}"/>
              </a:ext>
            </a:extLst>
          </p:cNvPr>
          <p:cNvSpPr txBox="1"/>
          <p:nvPr/>
        </p:nvSpPr>
        <p:spPr>
          <a:xfrm>
            <a:off x="9467557" y="5913372"/>
            <a:ext cx="2094914" cy="712511"/>
          </a:xfrm>
          <a:prstGeom prst="rect">
            <a:avLst/>
          </a:prstGeom>
          <a:solidFill>
            <a:schemeClr val="bg1"/>
          </a:solidFill>
        </p:spPr>
        <p:txBody>
          <a:bodyPr wrap="square" rtlCol="0">
            <a:spAutoFit/>
          </a:bodyPr>
          <a:lstStyle/>
          <a:p>
            <a:endParaRPr lang="en-US" dirty="0"/>
          </a:p>
        </p:txBody>
      </p:sp>
      <p:sp>
        <p:nvSpPr>
          <p:cNvPr id="10" name="Rectangle 9">
            <a:extLst>
              <a:ext uri="{FF2B5EF4-FFF2-40B4-BE49-F238E27FC236}">
                <a16:creationId xmlns:a16="http://schemas.microsoft.com/office/drawing/2014/main" id="{D695AC9D-1F74-49C3-A430-EDAF1F6A4CA2}"/>
              </a:ext>
            </a:extLst>
          </p:cNvPr>
          <p:cNvSpPr/>
          <p:nvPr/>
        </p:nvSpPr>
        <p:spPr>
          <a:xfrm>
            <a:off x="-327596" y="5334911"/>
            <a:ext cx="4869105" cy="1200329"/>
          </a:xfrm>
          <a:prstGeom prst="rect">
            <a:avLst/>
          </a:prstGeom>
        </p:spPr>
        <p:txBody>
          <a:bodyPr wrap="square">
            <a:spAutoFit/>
          </a:bodyPr>
          <a:lstStyle/>
          <a:p>
            <a:pPr algn="ctr"/>
            <a:r>
              <a:rPr lang="en-US" sz="2400" u="sng" dirty="0">
                <a:solidFill>
                  <a:srgbClr val="D43D6F"/>
                </a:solidFill>
              </a:rPr>
              <a:t>HORSEPOWER – AXIOLOGY</a:t>
            </a:r>
            <a:br>
              <a:rPr lang="en-US" sz="2400" b="1" dirty="0">
                <a:solidFill>
                  <a:srgbClr val="EF3D51"/>
                </a:solidFill>
              </a:rPr>
            </a:br>
            <a:r>
              <a:rPr lang="en-US" sz="2400" b="1" dirty="0">
                <a:solidFill>
                  <a:srgbClr val="EF3D51"/>
                </a:solidFill>
              </a:rPr>
              <a:t>Personal Skills &amp; </a:t>
            </a:r>
            <a:br>
              <a:rPr lang="en-US" sz="2400" b="1" dirty="0">
                <a:solidFill>
                  <a:srgbClr val="EF3D51"/>
                </a:solidFill>
              </a:rPr>
            </a:br>
            <a:r>
              <a:rPr lang="en-US" sz="2400" b="1" dirty="0">
                <a:solidFill>
                  <a:srgbClr val="EF3D51"/>
                </a:solidFill>
              </a:rPr>
              <a:t>Acumen</a:t>
            </a:r>
          </a:p>
        </p:txBody>
      </p:sp>
      <p:pic>
        <p:nvPicPr>
          <p:cNvPr id="5" name="Picture 4">
            <a:extLst>
              <a:ext uri="{FF2B5EF4-FFF2-40B4-BE49-F238E27FC236}">
                <a16:creationId xmlns:a16="http://schemas.microsoft.com/office/drawing/2014/main" id="{CB89380A-ADC8-4D60-92E2-4AE703488946}"/>
              </a:ext>
            </a:extLst>
          </p:cNvPr>
          <p:cNvPicPr>
            <a:picLocks noChangeAspect="1"/>
          </p:cNvPicPr>
          <p:nvPr/>
        </p:nvPicPr>
        <p:blipFill>
          <a:blip r:embed="rId2"/>
          <a:stretch>
            <a:fillRect/>
          </a:stretch>
        </p:blipFill>
        <p:spPr>
          <a:xfrm>
            <a:off x="5318273" y="2769785"/>
            <a:ext cx="1645919" cy="1097324"/>
          </a:xfrm>
          <a:prstGeom prst="rect">
            <a:avLst/>
          </a:prstGeom>
        </p:spPr>
      </p:pic>
      <p:pic>
        <p:nvPicPr>
          <p:cNvPr id="13" name="Picture 12">
            <a:extLst>
              <a:ext uri="{FF2B5EF4-FFF2-40B4-BE49-F238E27FC236}">
                <a16:creationId xmlns:a16="http://schemas.microsoft.com/office/drawing/2014/main" id="{5685EF13-4BFE-4B04-9E69-B16DA1156034}"/>
              </a:ext>
            </a:extLst>
          </p:cNvPr>
          <p:cNvPicPr>
            <a:picLocks noChangeAspect="1"/>
          </p:cNvPicPr>
          <p:nvPr/>
        </p:nvPicPr>
        <p:blipFill>
          <a:blip r:embed="rId3"/>
          <a:stretch>
            <a:fillRect/>
          </a:stretch>
        </p:blipFill>
        <p:spPr>
          <a:xfrm>
            <a:off x="8393909" y="1313973"/>
            <a:ext cx="2291831" cy="1044576"/>
          </a:xfrm>
          <a:prstGeom prst="rect">
            <a:avLst/>
          </a:prstGeom>
        </p:spPr>
      </p:pic>
      <p:pic>
        <p:nvPicPr>
          <p:cNvPr id="16" name="Picture 15">
            <a:extLst>
              <a:ext uri="{FF2B5EF4-FFF2-40B4-BE49-F238E27FC236}">
                <a16:creationId xmlns:a16="http://schemas.microsoft.com/office/drawing/2014/main" id="{56A02F78-A929-4F99-9518-82D2579979B3}"/>
              </a:ext>
            </a:extLst>
          </p:cNvPr>
          <p:cNvPicPr>
            <a:picLocks noChangeAspect="1"/>
          </p:cNvPicPr>
          <p:nvPr/>
        </p:nvPicPr>
        <p:blipFill>
          <a:blip r:embed="rId4"/>
          <a:stretch>
            <a:fillRect/>
          </a:stretch>
        </p:blipFill>
        <p:spPr>
          <a:xfrm>
            <a:off x="1266347" y="4215071"/>
            <a:ext cx="1603717" cy="1053129"/>
          </a:xfrm>
          <a:prstGeom prst="rect">
            <a:avLst/>
          </a:prstGeom>
        </p:spPr>
      </p:pic>
      <p:sp>
        <p:nvSpPr>
          <p:cNvPr id="24" name="TextBox 23">
            <a:extLst>
              <a:ext uri="{FF2B5EF4-FFF2-40B4-BE49-F238E27FC236}">
                <a16:creationId xmlns:a16="http://schemas.microsoft.com/office/drawing/2014/main" id="{FE784CA3-96BD-4CD2-A56C-27EF9022B818}"/>
              </a:ext>
            </a:extLst>
          </p:cNvPr>
          <p:cNvSpPr txBox="1"/>
          <p:nvPr/>
        </p:nvSpPr>
        <p:spPr>
          <a:xfrm>
            <a:off x="7335570" y="5334911"/>
            <a:ext cx="4545706" cy="1107996"/>
          </a:xfrm>
          <a:prstGeom prst="rect">
            <a:avLst/>
          </a:prstGeom>
          <a:noFill/>
        </p:spPr>
        <p:txBody>
          <a:bodyPr wrap="square" rtlCol="0">
            <a:spAutoFit/>
          </a:bodyPr>
          <a:lstStyle/>
          <a:p>
            <a:pPr algn="ctr"/>
            <a:r>
              <a:rPr lang="en-US" sz="2400" u="sng" dirty="0"/>
              <a:t>GARAGE/WHERE PARKED</a:t>
            </a:r>
          </a:p>
          <a:p>
            <a:pPr algn="ctr"/>
            <a:r>
              <a:rPr lang="en-US" sz="2400" b="1" dirty="0">
                <a:solidFill>
                  <a:srgbClr val="EF3D51"/>
                </a:solidFill>
              </a:rPr>
              <a:t>Culture &amp; Team</a:t>
            </a:r>
            <a:br>
              <a:rPr lang="en-US" b="1" dirty="0">
                <a:solidFill>
                  <a:srgbClr val="C00000"/>
                </a:solidFill>
              </a:rPr>
            </a:br>
            <a:endParaRPr lang="en-US" b="1" u="sng" dirty="0">
              <a:solidFill>
                <a:srgbClr val="C00000"/>
              </a:solidFill>
            </a:endParaRPr>
          </a:p>
        </p:txBody>
      </p:sp>
      <p:pic>
        <p:nvPicPr>
          <p:cNvPr id="7" name="Picture 6" descr="Icon&#10;&#10;Description automatically generated">
            <a:extLst>
              <a:ext uri="{FF2B5EF4-FFF2-40B4-BE49-F238E27FC236}">
                <a16:creationId xmlns:a16="http://schemas.microsoft.com/office/drawing/2014/main" id="{EE145D6F-B439-5A41-B9B3-132C4D47888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22148" y="1172396"/>
            <a:ext cx="1719214" cy="1132498"/>
          </a:xfrm>
          <a:prstGeom prst="rect">
            <a:avLst/>
          </a:prstGeom>
        </p:spPr>
      </p:pic>
      <p:pic>
        <p:nvPicPr>
          <p:cNvPr id="14" name="Picture 13" descr="Icon&#10;&#10;Description automatically generated">
            <a:extLst>
              <a:ext uri="{FF2B5EF4-FFF2-40B4-BE49-F238E27FC236}">
                <a16:creationId xmlns:a16="http://schemas.microsoft.com/office/drawing/2014/main" id="{9435B6C7-AB33-164C-834D-5BA027F23FB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739724" y="4189883"/>
            <a:ext cx="1600200" cy="1054100"/>
          </a:xfrm>
          <a:prstGeom prst="rect">
            <a:avLst/>
          </a:prstGeom>
        </p:spPr>
      </p:pic>
    </p:spTree>
    <p:extLst>
      <p:ext uri="{BB962C8B-B14F-4D97-AF65-F5344CB8AC3E}">
        <p14:creationId xmlns:p14="http://schemas.microsoft.com/office/powerpoint/2010/main" val="1513802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19" y="-50894"/>
            <a:ext cx="12309252" cy="1325563"/>
          </a:xfrm>
        </p:spPr>
        <p:txBody>
          <a:bodyPr/>
          <a:lstStyle/>
          <a:p>
            <a:r>
              <a:rPr lang="en-US" dirty="0" err="1"/>
              <a:t>TriMetrix</a:t>
            </a:r>
            <a:r>
              <a:rPr lang="en-US" dirty="0"/>
              <a:t> – TRI-MODAL – Measures: </a:t>
            </a:r>
          </a:p>
        </p:txBody>
      </p:sp>
      <p:sp>
        <p:nvSpPr>
          <p:cNvPr id="12" name="Rectangle 11"/>
          <p:cNvSpPr/>
          <p:nvPr/>
        </p:nvSpPr>
        <p:spPr>
          <a:xfrm>
            <a:off x="7105273" y="2392168"/>
            <a:ext cx="4869105" cy="1938992"/>
          </a:xfrm>
          <a:prstGeom prst="rect">
            <a:avLst/>
          </a:prstGeom>
        </p:spPr>
        <p:txBody>
          <a:bodyPr wrap="square">
            <a:spAutoFit/>
          </a:bodyPr>
          <a:lstStyle/>
          <a:p>
            <a:pPr algn="ctr"/>
            <a:r>
              <a:rPr lang="en-US" sz="2400" u="sng" dirty="0">
                <a:solidFill>
                  <a:srgbClr val="EF3D51"/>
                </a:solidFill>
              </a:rPr>
              <a:t>HOW WE DRIVE - DISC</a:t>
            </a:r>
          </a:p>
          <a:p>
            <a:pPr algn="ctr"/>
            <a:r>
              <a:rPr lang="en-US" sz="2400" b="1" dirty="0">
                <a:solidFill>
                  <a:srgbClr val="EF3D51"/>
                </a:solidFill>
              </a:rPr>
              <a:t>Communication </a:t>
            </a:r>
            <a:br>
              <a:rPr lang="en-US" sz="2400" b="1" dirty="0">
                <a:solidFill>
                  <a:srgbClr val="EF3D51"/>
                </a:solidFill>
              </a:rPr>
            </a:br>
            <a:r>
              <a:rPr lang="en-US" sz="2400" b="1" dirty="0">
                <a:solidFill>
                  <a:srgbClr val="EF3D51"/>
                </a:solidFill>
              </a:rPr>
              <a:t>&amp; Interaction Style</a:t>
            </a:r>
            <a:br>
              <a:rPr lang="en-US" sz="2400" b="1" dirty="0">
                <a:solidFill>
                  <a:srgbClr val="F37124"/>
                </a:solidFill>
              </a:rPr>
            </a:br>
            <a:br>
              <a:rPr lang="en-US" sz="2400" b="1" dirty="0">
                <a:solidFill>
                  <a:srgbClr val="F37124"/>
                </a:solidFill>
              </a:rPr>
            </a:br>
            <a:endParaRPr lang="en-US" sz="2400" b="1" dirty="0">
              <a:solidFill>
                <a:srgbClr val="F37124"/>
              </a:solidFill>
            </a:endParaRPr>
          </a:p>
        </p:txBody>
      </p:sp>
      <p:sp>
        <p:nvSpPr>
          <p:cNvPr id="15" name="Rectangle 14"/>
          <p:cNvSpPr/>
          <p:nvPr/>
        </p:nvSpPr>
        <p:spPr>
          <a:xfrm>
            <a:off x="3780109" y="3921831"/>
            <a:ext cx="4722248" cy="1754326"/>
          </a:xfrm>
          <a:prstGeom prst="rect">
            <a:avLst/>
          </a:prstGeom>
        </p:spPr>
        <p:txBody>
          <a:bodyPr wrap="square">
            <a:spAutoFit/>
          </a:bodyPr>
          <a:lstStyle/>
          <a:p>
            <a:pPr algn="ctr"/>
            <a:r>
              <a:rPr lang="en-US" sz="2400" u="sng" dirty="0">
                <a:solidFill>
                  <a:srgbClr val="F37124"/>
                </a:solidFill>
              </a:rPr>
              <a:t>GAS IN TANK - PIAV</a:t>
            </a:r>
          </a:p>
          <a:p>
            <a:pPr algn="ctr"/>
            <a:r>
              <a:rPr lang="en-US" sz="2400" b="1" dirty="0">
                <a:solidFill>
                  <a:srgbClr val="EF3D51"/>
                </a:solidFill>
              </a:rPr>
              <a:t>Motivation, Values and </a:t>
            </a:r>
            <a:br>
              <a:rPr lang="en-US" sz="2400" b="1" dirty="0">
                <a:solidFill>
                  <a:srgbClr val="EF3D51"/>
                </a:solidFill>
              </a:rPr>
            </a:br>
            <a:r>
              <a:rPr lang="en-US" sz="2400" b="1" dirty="0">
                <a:solidFill>
                  <a:srgbClr val="EF3D51"/>
                </a:solidFill>
              </a:rPr>
              <a:t>Interest in the Work</a:t>
            </a:r>
            <a:endParaRPr lang="en-US" sz="2400" dirty="0">
              <a:solidFill>
                <a:srgbClr val="EF3D51"/>
              </a:solidFill>
            </a:endParaRPr>
          </a:p>
          <a:p>
            <a:pPr algn="ctr"/>
            <a:endParaRPr lang="en-US" b="1" u="sng" dirty="0">
              <a:solidFill>
                <a:srgbClr val="C00000"/>
              </a:solidFill>
            </a:endParaRPr>
          </a:p>
          <a:p>
            <a:pPr algn="ctr"/>
            <a:endParaRPr lang="en-US" b="1" u="sng" dirty="0">
              <a:solidFill>
                <a:srgbClr val="C00000"/>
              </a:solidFill>
            </a:endParaRPr>
          </a:p>
        </p:txBody>
      </p:sp>
      <p:sp>
        <p:nvSpPr>
          <p:cNvPr id="8" name="TextBox 7">
            <a:extLst>
              <a:ext uri="{FF2B5EF4-FFF2-40B4-BE49-F238E27FC236}">
                <a16:creationId xmlns:a16="http://schemas.microsoft.com/office/drawing/2014/main" id="{C386166A-DF06-47C5-9542-F828C846287D}"/>
              </a:ext>
            </a:extLst>
          </p:cNvPr>
          <p:cNvSpPr txBox="1"/>
          <p:nvPr/>
        </p:nvSpPr>
        <p:spPr>
          <a:xfrm>
            <a:off x="629529" y="5913372"/>
            <a:ext cx="7144042" cy="814181"/>
          </a:xfrm>
          <a:prstGeom prst="rect">
            <a:avLst/>
          </a:prstGeom>
          <a:solidFill>
            <a:schemeClr val="bg1"/>
          </a:solidFill>
        </p:spPr>
        <p:txBody>
          <a:bodyPr wrap="square" rtlCol="0">
            <a:spAutoFit/>
          </a:bodyPr>
          <a:lstStyle/>
          <a:p>
            <a:endParaRPr lang="en-US" dirty="0"/>
          </a:p>
        </p:txBody>
      </p:sp>
      <p:sp>
        <p:nvSpPr>
          <p:cNvPr id="9" name="TextBox 8">
            <a:extLst>
              <a:ext uri="{FF2B5EF4-FFF2-40B4-BE49-F238E27FC236}">
                <a16:creationId xmlns:a16="http://schemas.microsoft.com/office/drawing/2014/main" id="{A4F73AA5-2AAA-4695-B0A6-D06A011B95FA}"/>
              </a:ext>
            </a:extLst>
          </p:cNvPr>
          <p:cNvSpPr txBox="1"/>
          <p:nvPr/>
        </p:nvSpPr>
        <p:spPr>
          <a:xfrm>
            <a:off x="9467557" y="5913372"/>
            <a:ext cx="2094914" cy="712511"/>
          </a:xfrm>
          <a:prstGeom prst="rect">
            <a:avLst/>
          </a:prstGeom>
          <a:solidFill>
            <a:schemeClr val="bg1"/>
          </a:solidFill>
        </p:spPr>
        <p:txBody>
          <a:bodyPr wrap="square" rtlCol="0">
            <a:spAutoFit/>
          </a:bodyPr>
          <a:lstStyle/>
          <a:p>
            <a:endParaRPr lang="en-US" dirty="0"/>
          </a:p>
        </p:txBody>
      </p:sp>
      <p:sp>
        <p:nvSpPr>
          <p:cNvPr id="10" name="Rectangle 9">
            <a:extLst>
              <a:ext uri="{FF2B5EF4-FFF2-40B4-BE49-F238E27FC236}">
                <a16:creationId xmlns:a16="http://schemas.microsoft.com/office/drawing/2014/main" id="{D695AC9D-1F74-49C3-A430-EDAF1F6A4CA2}"/>
              </a:ext>
            </a:extLst>
          </p:cNvPr>
          <p:cNvSpPr/>
          <p:nvPr/>
        </p:nvSpPr>
        <p:spPr>
          <a:xfrm>
            <a:off x="-327596" y="5334911"/>
            <a:ext cx="4869105" cy="1200329"/>
          </a:xfrm>
          <a:prstGeom prst="rect">
            <a:avLst/>
          </a:prstGeom>
        </p:spPr>
        <p:txBody>
          <a:bodyPr wrap="square">
            <a:spAutoFit/>
          </a:bodyPr>
          <a:lstStyle/>
          <a:p>
            <a:pPr algn="ctr"/>
            <a:r>
              <a:rPr lang="en-US" sz="2400" u="sng" dirty="0">
                <a:solidFill>
                  <a:srgbClr val="D43D6F"/>
                </a:solidFill>
              </a:rPr>
              <a:t>HORSEPOWER – AXIOLOGY</a:t>
            </a:r>
            <a:br>
              <a:rPr lang="en-US" sz="2400" b="1" dirty="0">
                <a:solidFill>
                  <a:srgbClr val="EF3D51"/>
                </a:solidFill>
              </a:rPr>
            </a:br>
            <a:r>
              <a:rPr lang="en-US" sz="2400" b="1" dirty="0">
                <a:solidFill>
                  <a:srgbClr val="EF3D51"/>
                </a:solidFill>
              </a:rPr>
              <a:t>Personal Skills &amp; </a:t>
            </a:r>
            <a:br>
              <a:rPr lang="en-US" sz="2400" b="1" dirty="0">
                <a:solidFill>
                  <a:srgbClr val="EF3D51"/>
                </a:solidFill>
              </a:rPr>
            </a:br>
            <a:r>
              <a:rPr lang="en-US" sz="2400" b="1" dirty="0">
                <a:solidFill>
                  <a:srgbClr val="EF3D51"/>
                </a:solidFill>
              </a:rPr>
              <a:t>Acumen</a:t>
            </a:r>
          </a:p>
        </p:txBody>
      </p:sp>
      <p:pic>
        <p:nvPicPr>
          <p:cNvPr id="5" name="Picture 4">
            <a:extLst>
              <a:ext uri="{FF2B5EF4-FFF2-40B4-BE49-F238E27FC236}">
                <a16:creationId xmlns:a16="http://schemas.microsoft.com/office/drawing/2014/main" id="{CB89380A-ADC8-4D60-92E2-4AE703488946}"/>
              </a:ext>
            </a:extLst>
          </p:cNvPr>
          <p:cNvPicPr>
            <a:picLocks noChangeAspect="1"/>
          </p:cNvPicPr>
          <p:nvPr/>
        </p:nvPicPr>
        <p:blipFill>
          <a:blip r:embed="rId2"/>
          <a:stretch>
            <a:fillRect/>
          </a:stretch>
        </p:blipFill>
        <p:spPr>
          <a:xfrm>
            <a:off x="5318273" y="2769785"/>
            <a:ext cx="1645919" cy="1097324"/>
          </a:xfrm>
          <a:prstGeom prst="rect">
            <a:avLst/>
          </a:prstGeom>
        </p:spPr>
      </p:pic>
      <p:pic>
        <p:nvPicPr>
          <p:cNvPr id="13" name="Picture 12">
            <a:extLst>
              <a:ext uri="{FF2B5EF4-FFF2-40B4-BE49-F238E27FC236}">
                <a16:creationId xmlns:a16="http://schemas.microsoft.com/office/drawing/2014/main" id="{5685EF13-4BFE-4B04-9E69-B16DA1156034}"/>
              </a:ext>
            </a:extLst>
          </p:cNvPr>
          <p:cNvPicPr>
            <a:picLocks noChangeAspect="1"/>
          </p:cNvPicPr>
          <p:nvPr/>
        </p:nvPicPr>
        <p:blipFill>
          <a:blip r:embed="rId3"/>
          <a:stretch>
            <a:fillRect/>
          </a:stretch>
        </p:blipFill>
        <p:spPr>
          <a:xfrm>
            <a:off x="8393909" y="1313973"/>
            <a:ext cx="2291831" cy="1044576"/>
          </a:xfrm>
          <a:prstGeom prst="rect">
            <a:avLst/>
          </a:prstGeom>
        </p:spPr>
      </p:pic>
      <p:pic>
        <p:nvPicPr>
          <p:cNvPr id="16" name="Picture 15">
            <a:extLst>
              <a:ext uri="{FF2B5EF4-FFF2-40B4-BE49-F238E27FC236}">
                <a16:creationId xmlns:a16="http://schemas.microsoft.com/office/drawing/2014/main" id="{56A02F78-A929-4F99-9518-82D2579979B3}"/>
              </a:ext>
            </a:extLst>
          </p:cNvPr>
          <p:cNvPicPr>
            <a:picLocks noChangeAspect="1"/>
          </p:cNvPicPr>
          <p:nvPr/>
        </p:nvPicPr>
        <p:blipFill>
          <a:blip r:embed="rId4"/>
          <a:stretch>
            <a:fillRect/>
          </a:stretch>
        </p:blipFill>
        <p:spPr>
          <a:xfrm>
            <a:off x="1266347" y="4215071"/>
            <a:ext cx="1603717" cy="1053129"/>
          </a:xfrm>
          <a:prstGeom prst="rect">
            <a:avLst/>
          </a:prstGeom>
        </p:spPr>
      </p:pic>
      <p:sp>
        <p:nvSpPr>
          <p:cNvPr id="4" name="TextBox 3">
            <a:extLst>
              <a:ext uri="{FF2B5EF4-FFF2-40B4-BE49-F238E27FC236}">
                <a16:creationId xmlns:a16="http://schemas.microsoft.com/office/drawing/2014/main" id="{74984752-8E34-467A-957C-E3487C7C099E}"/>
              </a:ext>
            </a:extLst>
          </p:cNvPr>
          <p:cNvSpPr txBox="1"/>
          <p:nvPr/>
        </p:nvSpPr>
        <p:spPr>
          <a:xfrm>
            <a:off x="1266347" y="1343634"/>
            <a:ext cx="2782661" cy="1107996"/>
          </a:xfrm>
          <a:prstGeom prst="rect">
            <a:avLst/>
          </a:prstGeom>
          <a:solidFill>
            <a:srgbClr val="973694"/>
          </a:solidFill>
          <a:ln>
            <a:solidFill>
              <a:srgbClr val="973694"/>
            </a:solidFill>
          </a:ln>
          <a:effectLst>
            <a:glow rad="139700">
              <a:schemeClr val="accent5">
                <a:satMod val="175000"/>
                <a:alpha val="40000"/>
              </a:schemeClr>
            </a:glow>
            <a:outerShdw blurRad="76200" dir="13500000" sy="23000" kx="1200000" algn="br" rotWithShape="0">
              <a:prstClr val="black">
                <a:alpha val="20000"/>
              </a:prstClr>
            </a:outerShdw>
          </a:effectLst>
        </p:spPr>
        <p:txBody>
          <a:bodyPr wrap="square" rtlCol="0">
            <a:spAutoFit/>
          </a:bodyPr>
          <a:lstStyle/>
          <a:p>
            <a:r>
              <a:rPr lang="en-US" sz="6600" b="1" dirty="0">
                <a:solidFill>
                  <a:schemeClr val="bg1"/>
                </a:solidFill>
              </a:rPr>
              <a:t>&lt; 30%</a:t>
            </a:r>
          </a:p>
        </p:txBody>
      </p:sp>
    </p:spTree>
    <p:extLst>
      <p:ext uri="{BB962C8B-B14F-4D97-AF65-F5344CB8AC3E}">
        <p14:creationId xmlns:p14="http://schemas.microsoft.com/office/powerpoint/2010/main" val="379387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17982" y="2067951"/>
            <a:ext cx="9143999" cy="1569660"/>
          </a:xfrm>
          <a:prstGeom prst="rect">
            <a:avLst/>
          </a:prstGeom>
        </p:spPr>
        <p:txBody>
          <a:bodyPr wrap="square">
            <a:spAutoFit/>
          </a:bodyPr>
          <a:lstStyle/>
          <a:p>
            <a:pPr algn="ctr"/>
            <a:r>
              <a:rPr lang="en-US" sz="3200" dirty="0" err="1"/>
              <a:t>TriMetrix</a:t>
            </a:r>
            <a:r>
              <a:rPr lang="en-US" sz="3200" dirty="0"/>
              <a:t> Assessment – Best Practice:</a:t>
            </a:r>
          </a:p>
          <a:p>
            <a:pPr algn="ctr"/>
            <a:r>
              <a:rPr lang="en-US" sz="3200" b="1" dirty="0"/>
              <a:t>Sample Email for Best Results </a:t>
            </a:r>
            <a:br>
              <a:rPr lang="en-US" sz="3200" b="1" dirty="0"/>
            </a:br>
            <a:r>
              <a:rPr lang="en-US" sz="3200" b="1" dirty="0"/>
              <a:t>When Sending  a Link to a Candidate</a:t>
            </a:r>
            <a:endParaRPr lang="en-US" b="1" dirty="0"/>
          </a:p>
        </p:txBody>
      </p:sp>
      <p:pic>
        <p:nvPicPr>
          <p:cNvPr id="4" name="Picture 3" descr="Logo&#10;&#10;Description automatically generated">
            <a:extLst>
              <a:ext uri="{FF2B5EF4-FFF2-40B4-BE49-F238E27FC236}">
                <a16:creationId xmlns:a16="http://schemas.microsoft.com/office/drawing/2014/main" id="{FDF249A7-8A3F-44BC-BAFF-AE121CC9EBC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46561" y="4991828"/>
            <a:ext cx="3298874" cy="932028"/>
          </a:xfrm>
          <a:prstGeom prst="rect">
            <a:avLst/>
          </a:prstGeom>
        </p:spPr>
      </p:pic>
      <p:pic>
        <p:nvPicPr>
          <p:cNvPr id="7" name="Picture 6">
            <a:extLst>
              <a:ext uri="{FF2B5EF4-FFF2-40B4-BE49-F238E27FC236}">
                <a16:creationId xmlns:a16="http://schemas.microsoft.com/office/drawing/2014/main" id="{6A6A9833-53A5-4027-A523-7619BA61F04B}"/>
              </a:ext>
            </a:extLst>
          </p:cNvPr>
          <p:cNvPicPr>
            <a:picLocks noChangeAspect="1"/>
          </p:cNvPicPr>
          <p:nvPr/>
        </p:nvPicPr>
        <p:blipFill>
          <a:blip r:embed="rId4"/>
          <a:stretch>
            <a:fillRect/>
          </a:stretch>
        </p:blipFill>
        <p:spPr>
          <a:xfrm>
            <a:off x="4188800" y="642571"/>
            <a:ext cx="3814397" cy="1425380"/>
          </a:xfrm>
          <a:prstGeom prst="rect">
            <a:avLst/>
          </a:prstGeom>
        </p:spPr>
      </p:pic>
    </p:spTree>
    <p:extLst>
      <p:ext uri="{BB962C8B-B14F-4D97-AF65-F5344CB8AC3E}">
        <p14:creationId xmlns:p14="http://schemas.microsoft.com/office/powerpoint/2010/main" val="272847319"/>
      </p:ext>
    </p:extLst>
  </p:cSld>
  <p:clrMapOvr>
    <a:masterClrMapping/>
  </p:clrMapOvr>
</p:sld>
</file>

<file path=ppt/theme/theme1.xml><?xml version="1.0" encoding="utf-8"?>
<a:theme xmlns:a="http://schemas.openxmlformats.org/drawingml/2006/main" name="Priceless Professional Powerpoint Template">
  <a:themeElements>
    <a:clrScheme name="Priceless Professional Development">
      <a:dk1>
        <a:srgbClr val="3A3B39"/>
      </a:dk1>
      <a:lt1>
        <a:srgbClr val="FFFFFF"/>
      </a:lt1>
      <a:dk2>
        <a:srgbClr val="CA382B"/>
      </a:dk2>
      <a:lt2>
        <a:srgbClr val="E7E6E6"/>
      </a:lt2>
      <a:accent1>
        <a:srgbClr val="CA382B"/>
      </a:accent1>
      <a:accent2>
        <a:srgbClr val="E3682C"/>
      </a:accent2>
      <a:accent3>
        <a:srgbClr val="DB3B4C"/>
      </a:accent3>
      <a:accent4>
        <a:srgbClr val="C13B63"/>
      </a:accent4>
      <a:accent5>
        <a:srgbClr val="773072"/>
      </a:accent5>
      <a:accent6>
        <a:srgbClr val="FF9B00"/>
      </a:accent6>
      <a:hlink>
        <a:srgbClr val="FF9B00"/>
      </a:hlink>
      <a:folHlink>
        <a:srgbClr val="5BC7FB"/>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Priceless Professional Powerpoint Template</Template>
  <TotalTime>8915</TotalTime>
  <Words>1317</Words>
  <Application>Microsoft Office PowerPoint</Application>
  <PresentationFormat>Widescreen</PresentationFormat>
  <Paragraphs>134</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Century Gothic</vt:lpstr>
      <vt:lpstr>Priceless Professional Powerpoint Template</vt:lpstr>
      <vt:lpstr>PowerPoint Presentation</vt:lpstr>
      <vt:lpstr>Sample Email Message to Candidates:</vt:lpstr>
      <vt:lpstr>Sample Email Message to Candidates:</vt:lpstr>
      <vt:lpstr>Sample Email Message to Candidates:</vt:lpstr>
      <vt:lpstr>Sample Email Message to Candidates:</vt:lpstr>
      <vt:lpstr>Sample Email Message to Candidates:</vt:lpstr>
      <vt:lpstr>Car Analogy - Five Job Fit and Strength Revealers: </vt:lpstr>
      <vt:lpstr>TriMetrix – TRI-MODAL – Measures: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Suzie Price</dc:creator>
  <cp:lastModifiedBy>Suzie Price</cp:lastModifiedBy>
  <cp:revision>227</cp:revision>
  <cp:lastPrinted>2021-03-02T15:53:51Z</cp:lastPrinted>
  <dcterms:created xsi:type="dcterms:W3CDTF">2018-09-21T13:18:37Z</dcterms:created>
  <dcterms:modified xsi:type="dcterms:W3CDTF">2021-06-03T13:15:21Z</dcterms:modified>
</cp:coreProperties>
</file>