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1.xml" ContentType="application/vnd.openxmlformats-officedocument.presentationml.notesSlide+xml"/>
  <Override PartName="/ppt/activeX/activeX5.xml" ContentType="application/vnd.ms-office.activeX+xml"/>
  <Override PartName="/ppt/activeX/activeX6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1637" r:id="rId2"/>
    <p:sldId id="1635" r:id="rId3"/>
    <p:sldId id="944" r:id="rId4"/>
    <p:sldId id="1626" r:id="rId5"/>
    <p:sldId id="1418" r:id="rId6"/>
    <p:sldId id="1614" r:id="rId7"/>
    <p:sldId id="1406" r:id="rId8"/>
    <p:sldId id="1390" r:id="rId9"/>
    <p:sldId id="1382" r:id="rId10"/>
    <p:sldId id="1383" r:id="rId11"/>
    <p:sldId id="1409" r:id="rId12"/>
    <p:sldId id="1410" r:id="rId13"/>
    <p:sldId id="540" r:id="rId14"/>
    <p:sldId id="1633" r:id="rId15"/>
    <p:sldId id="969" r:id="rId16"/>
    <p:sldId id="968" r:id="rId17"/>
    <p:sldId id="1606" r:id="rId18"/>
    <p:sldId id="945" r:id="rId19"/>
    <p:sldId id="1607" r:id="rId20"/>
    <p:sldId id="1608" r:id="rId21"/>
    <p:sldId id="1609" r:id="rId22"/>
    <p:sldId id="1610" r:id="rId23"/>
    <p:sldId id="1611" r:id="rId24"/>
    <p:sldId id="1416" r:id="rId25"/>
    <p:sldId id="554" r:id="rId26"/>
    <p:sldId id="1600" r:id="rId27"/>
    <p:sldId id="1612" r:id="rId28"/>
    <p:sldId id="1417" r:id="rId29"/>
    <p:sldId id="1598" r:id="rId30"/>
    <p:sldId id="1413" r:id="rId31"/>
    <p:sldId id="1613" r:id="rId32"/>
    <p:sldId id="1634" r:id="rId33"/>
    <p:sldId id="1620" r:id="rId34"/>
    <p:sldId id="1625" r:id="rId35"/>
    <p:sldId id="1415" r:id="rId36"/>
    <p:sldId id="970" r:id="rId37"/>
    <p:sldId id="975" r:id="rId38"/>
    <p:sldId id="1603" r:id="rId39"/>
    <p:sldId id="334" r:id="rId40"/>
    <p:sldId id="1601" r:id="rId41"/>
    <p:sldId id="1624" r:id="rId42"/>
    <p:sldId id="1623" r:id="rId43"/>
    <p:sldId id="163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361E"/>
    <a:srgbClr val="EF3D51"/>
    <a:srgbClr val="D43D6F"/>
    <a:srgbClr val="000000"/>
    <a:srgbClr val="FEFAF8"/>
    <a:srgbClr val="F5C251"/>
    <a:srgbClr val="75140C"/>
    <a:srgbClr val="ACACAC"/>
    <a:srgbClr val="377E7F"/>
    <a:srgbClr val="645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60" autoAdjust="0"/>
    <p:restoredTop sz="93329" autoAdjust="0"/>
  </p:normalViewPr>
  <p:slideViewPr>
    <p:cSldViewPr snapToGrid="0" snapToObjects="1">
      <p:cViewPr varScale="1">
        <p:scale>
          <a:sx n="106" d="100"/>
          <a:sy n="106" d="100"/>
        </p:scale>
        <p:origin x="186" y="108"/>
      </p:cViewPr>
      <p:guideLst/>
    </p:cSldViewPr>
  </p:slideViewPr>
  <p:outlineViewPr>
    <p:cViewPr>
      <p:scale>
        <a:sx n="33" d="100"/>
        <a:sy n="33" d="100"/>
      </p:scale>
      <p:origin x="0" y="-759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04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5512D122-5CC6-11CF-8D67-00AA00BDCE1D}" ax:persistence="persistStream" r:id="rId1"/>
</file>

<file path=ppt/activeX/activeX2.xml><?xml version="1.0" encoding="utf-8"?>
<ax:ocx xmlns:ax="http://schemas.microsoft.com/office/2006/activeX" xmlns:r="http://schemas.openxmlformats.org/officeDocument/2006/relationships" ax:classid="{5512D122-5CC6-11CF-8D67-00AA00BDCE1D}" ax:persistence="persistStream" r:id="rId1"/>
</file>

<file path=ppt/activeX/activeX3.xml><?xml version="1.0" encoding="utf-8"?>
<ax:ocx xmlns:ax="http://schemas.microsoft.com/office/2006/activeX" xmlns:r="http://schemas.openxmlformats.org/officeDocument/2006/relationships" ax:classid="{5512D122-5CC6-11CF-8D67-00AA00BDCE1D}" ax:persistence="persistStream" r:id="rId1"/>
</file>

<file path=ppt/activeX/activeX4.xml><?xml version="1.0" encoding="utf-8"?>
<ax:ocx xmlns:ax="http://schemas.microsoft.com/office/2006/activeX" xmlns:r="http://schemas.openxmlformats.org/officeDocument/2006/relationships" ax:classid="{5512D122-5CC6-11CF-8D67-00AA00BDCE1D}" ax:persistence="persistStream" r:id="rId1"/>
</file>

<file path=ppt/activeX/activeX5.xml><?xml version="1.0" encoding="utf-8"?>
<ax:ocx xmlns:ax="http://schemas.microsoft.com/office/2006/activeX" xmlns:r="http://schemas.openxmlformats.org/officeDocument/2006/relationships" ax:classid="{5512D122-5CC6-11CF-8D67-00AA00BDCE1D}" ax:persistence="persistStream" r:id="rId1"/>
</file>

<file path=ppt/activeX/activeX6.xml><?xml version="1.0" encoding="utf-8"?>
<ax:ocx xmlns:ax="http://schemas.microsoft.com/office/2006/activeX" xmlns:r="http://schemas.openxmlformats.org/officeDocument/2006/relationships" ax:classid="{5512D122-5CC6-11CF-8D67-00AA00BDCE1D}" ax:persistence="persistStream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67E505-5DE9-4144-BE68-1E385E4C03BE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0A953-5994-C94E-9B6D-86B1679F3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83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0A953-5994-C94E-9B6D-86B1679F36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83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0A953-5994-C94E-9B6D-86B1679F36B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4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latin typeface="+mj-lt"/>
              </a:rPr>
              <a:t>Objective</a:t>
            </a:r>
            <a:r>
              <a:rPr lang="en-US" sz="1200" dirty="0">
                <a:latin typeface="+mj-lt"/>
              </a:rPr>
              <a:t>:</a:t>
            </a:r>
            <a:r>
              <a:rPr lang="en-US" sz="1200" b="1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To understand what the Driving Forces measure and how they can change.</a:t>
            </a:r>
          </a:p>
          <a:p>
            <a:pPr lvl="0"/>
            <a:endParaRPr lang="en-US" sz="1200" dirty="0">
              <a:latin typeface="+mj-lt"/>
            </a:endParaRPr>
          </a:p>
          <a:p>
            <a:pPr lvl="0"/>
            <a:r>
              <a:rPr lang="en-US" sz="1200" b="1" dirty="0">
                <a:latin typeface="+mj-lt"/>
              </a:rPr>
              <a:t>Facilitation</a:t>
            </a:r>
            <a:r>
              <a:rPr lang="en-US" sz="1200" dirty="0">
                <a:latin typeface="+mj-lt"/>
              </a:rPr>
              <a:t>:</a:t>
            </a:r>
          </a:p>
          <a:p>
            <a:pPr marL="465887" indent="-229708">
              <a:buFont typeface="+mj-lt"/>
              <a:buAutoNum type="arabicPeriod"/>
            </a:pPr>
            <a:r>
              <a:rPr lang="en-US" sz="1200" dirty="0">
                <a:latin typeface="+mj-lt"/>
              </a:rPr>
              <a:t>Review the list.</a:t>
            </a:r>
          </a:p>
          <a:p>
            <a:pPr marL="465887" indent="-229708">
              <a:buFont typeface="+mj-lt"/>
              <a:buAutoNum type="arabicPeriod"/>
            </a:pPr>
            <a:r>
              <a:rPr lang="en-US" sz="1200" dirty="0">
                <a:latin typeface="+mj-lt"/>
              </a:rPr>
              <a:t>Ask participants, “If you inherited a 50 million dollar art collection, what would you do with it”?</a:t>
            </a:r>
          </a:p>
          <a:p>
            <a:pPr marL="465887" indent="-229708">
              <a:buFont typeface="+mj-lt"/>
              <a:buAutoNum type="arabicPeriod"/>
            </a:pPr>
            <a:r>
              <a:rPr lang="en-US" sz="1200" dirty="0">
                <a:latin typeface="+mj-lt"/>
              </a:rPr>
              <a:t>Answer: most likely one of your primary Drivers Ex. Sell it/Resourceful, Study it/Intellectual, give to a museum/Harmonious.</a:t>
            </a:r>
          </a:p>
          <a:p>
            <a:pPr lvl="0"/>
            <a:endParaRPr lang="en-US" sz="1200" dirty="0">
              <a:latin typeface="+mj-lt"/>
            </a:endParaRPr>
          </a:p>
          <a:p>
            <a:pPr lvl="0"/>
            <a:r>
              <a:rPr lang="en-US" sz="1200" b="1" dirty="0">
                <a:latin typeface="+mj-lt"/>
              </a:rPr>
              <a:t>Transition</a:t>
            </a:r>
            <a:r>
              <a:rPr lang="en-US" sz="1200" dirty="0">
                <a:latin typeface="+mj-lt"/>
              </a:rPr>
              <a:t>:</a:t>
            </a:r>
            <a:r>
              <a:rPr lang="en-US" sz="1200" b="1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Now that we understand the Driving Forces a little more, let’s set some session goals.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0A953-5994-C94E-9B6D-86B1679F36B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2638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0A953-5994-C94E-9B6D-86B1679F36B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17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Ops</a:t>
            </a:r>
            <a:r>
              <a:rPr lang="en-US" baseline="0" dirty="0"/>
              <a:t> team – work together for 5-10 years, qualified, liked each other – CEO, “Appreciate… Sometimes they drive me </a:t>
            </a:r>
            <a:r>
              <a:rPr lang="en-US" baseline="0" dirty="0" err="1"/>
              <a:t>crazyTBTU</a:t>
            </a:r>
            <a:r>
              <a:rPr lang="en-US" baseline="0" dirty="0"/>
              <a:t> -  Understanding each others genius.  Different.  Not judging someone for being different or not like me. …”   One-to-one – “Appreciate… Sometimes Jim drives us crazy…”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B0F91E-B7FB-4660-A9BD-CC139246DA6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57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Ops</a:t>
            </a:r>
            <a:r>
              <a:rPr lang="en-US" baseline="0" dirty="0"/>
              <a:t> team – work together for 5-10 years, qualified, liked each other – CEO, “Appreciate… Sometimes they drive me </a:t>
            </a:r>
            <a:r>
              <a:rPr lang="en-US" baseline="0" dirty="0" err="1"/>
              <a:t>crazyTBTU</a:t>
            </a:r>
            <a:r>
              <a:rPr lang="en-US" baseline="0" dirty="0"/>
              <a:t> -  Understanding each others genius.  Different.  Not judging someone for being different or not like me. …”   One-to-one – “Appreciate… Sometimes Jim drives us crazy…”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B0F91E-B7FB-4660-A9BD-CC139246DA6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164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F20B3-9416-41BD-88E0-2F68B474BE1E}" type="slidenum">
              <a:rPr lang="en-US" smtClean="0"/>
              <a:t>32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B98B4F-14CD-4A34-9C71-1AB466C8D909}"/>
              </a:ext>
            </a:extLst>
          </p:cNvPr>
          <p:cNvSpPr txBox="1"/>
          <p:nvPr/>
        </p:nvSpPr>
        <p:spPr>
          <a:xfrm>
            <a:off x="735567" y="4867360"/>
            <a:ext cx="5884531" cy="2422113"/>
          </a:xfrm>
          <a:prstGeom prst="rect">
            <a:avLst/>
          </a:prstGeom>
          <a:noFill/>
        </p:spPr>
        <p:txBody>
          <a:bodyPr wrap="square" lIns="96939" tIns="48470" rIns="96939" bIns="48470">
            <a:spAutoFit/>
          </a:bodyPr>
          <a:lstStyle/>
          <a:p>
            <a:pPr>
              <a:lnSpc>
                <a:spcPct val="107000"/>
              </a:lnSpc>
              <a:spcAft>
                <a:spcPts val="848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 risk…  Get away from: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48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“Anyone can be trained to do any job.”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48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“With enough training &amp; try hard enough any one can excel…” 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People bring who they are to the job – and who they are is not only their background and experience, but their natural style, strengths and motivators.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21488-153B-135B-5E41-E4DC99B8948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Priceless Professional Development  www.pricelessprofessional.com 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5538FF61-3006-4F17-2924-CC0FFECD50B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HUB International  - Hiring with TriMetrix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30F71B7-55FB-CAF3-06A8-4FD745E7D5B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2023 </a:t>
            </a:r>
          </a:p>
        </p:txBody>
      </p:sp>
    </p:spTree>
    <p:extLst>
      <p:ext uri="{BB962C8B-B14F-4D97-AF65-F5344CB8AC3E}">
        <p14:creationId xmlns:p14="http://schemas.microsoft.com/office/powerpoint/2010/main" val="13799456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latin typeface="+mj-lt"/>
              </a:rPr>
              <a:t>Objective</a:t>
            </a:r>
            <a:r>
              <a:rPr lang="en-US" sz="1200" dirty="0">
                <a:latin typeface="+mj-lt"/>
              </a:rPr>
              <a:t>:</a:t>
            </a:r>
            <a:r>
              <a:rPr lang="en-US" sz="1200" b="1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To see how understanding Driving Forces will benefit you personally and professionally.</a:t>
            </a:r>
          </a:p>
          <a:p>
            <a:pPr lvl="0"/>
            <a:endParaRPr lang="en-US" sz="1200" dirty="0">
              <a:latin typeface="+mj-lt"/>
            </a:endParaRPr>
          </a:p>
          <a:p>
            <a:pPr lvl="0"/>
            <a:r>
              <a:rPr lang="en-US" sz="1200" b="1" dirty="0">
                <a:latin typeface="+mj-lt"/>
              </a:rPr>
              <a:t>Facilitation</a:t>
            </a:r>
            <a:r>
              <a:rPr lang="en-US" sz="1200" dirty="0">
                <a:latin typeface="+mj-lt"/>
              </a:rPr>
              <a:t>:</a:t>
            </a:r>
          </a:p>
          <a:p>
            <a:pPr marL="465887" indent="-229708">
              <a:buFont typeface="+mj-lt"/>
              <a:buAutoNum type="arabicPeriod"/>
            </a:pPr>
            <a:r>
              <a:rPr lang="en-US" sz="1200" dirty="0">
                <a:latin typeface="+mj-lt"/>
              </a:rPr>
              <a:t>Read the list and ask participants which benefits would be most valuable to them.</a:t>
            </a:r>
          </a:p>
          <a:p>
            <a:pPr lvl="0"/>
            <a:endParaRPr lang="en-US" sz="1200" dirty="0">
              <a:latin typeface="+mj-lt"/>
            </a:endParaRPr>
          </a:p>
          <a:p>
            <a:pPr lvl="0"/>
            <a:r>
              <a:rPr lang="en-US" sz="1200" b="1" dirty="0">
                <a:latin typeface="+mj-lt"/>
              </a:rPr>
              <a:t>Transition</a:t>
            </a:r>
            <a:r>
              <a:rPr lang="en-US" sz="1200" dirty="0">
                <a:latin typeface="+mj-lt"/>
              </a:rPr>
              <a:t>:</a:t>
            </a:r>
            <a:r>
              <a:rPr lang="en-US" sz="1200" b="1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Now that we see the benefits, let’s get clearer about what the Driving Forces measure.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0A953-5994-C94E-9B6D-86B1679F36B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520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B0F91E-B7FB-4660-A9BD-CC139246DA6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8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0A953-5994-C94E-9B6D-86B1679F36B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516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0A953-5994-C94E-9B6D-86B1679F36B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73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0A953-5994-C94E-9B6D-86B1679F36B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24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1015537"/>
            <a:r>
              <a:rPr lang="en-US"/>
              <a:t>2023 </a:t>
            </a:r>
            <a:endParaRPr lang="en-US" dirty="0"/>
          </a:p>
        </p:txBody>
      </p:sp>
      <p:sp>
        <p:nvSpPr>
          <p:cNvPr id="3584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defTabSz="1015537"/>
            <a:r>
              <a:rPr lang="en-US"/>
              <a:t>Priceless Professional Development  www.pricelessprofessional.com </a:t>
            </a:r>
            <a:endParaRPr lang="en-US" dirty="0"/>
          </a:p>
        </p:txBody>
      </p:sp>
      <p:sp>
        <p:nvSpPr>
          <p:cNvPr id="3584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015537"/>
            <a:fld id="{47173B3D-8F45-4444-A360-8F3064BDF88C}" type="slidenum">
              <a:rPr lang="en-US" smtClean="0"/>
              <a:pPr defTabSz="1015537"/>
              <a:t>7</a:t>
            </a:fld>
            <a:endParaRPr lang="en-US" dirty="0"/>
          </a:p>
        </p:txBody>
      </p:sp>
      <p:sp>
        <p:nvSpPr>
          <p:cNvPr id="358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2 quit,</a:t>
            </a:r>
            <a:r>
              <a:rPr lang="en-US" baseline="0" dirty="0"/>
              <a:t> 3 you let go….</a:t>
            </a:r>
            <a:endParaRPr lang="en-US" dirty="0"/>
          </a:p>
        </p:txBody>
      </p:sp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8AD98BC-5774-8886-44A8-9624DFC402B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HUB International  - Hiring with TriMetrix</a:t>
            </a:r>
          </a:p>
        </p:txBody>
      </p:sp>
    </p:spTree>
    <p:extLst>
      <p:ext uri="{BB962C8B-B14F-4D97-AF65-F5344CB8AC3E}">
        <p14:creationId xmlns:p14="http://schemas.microsoft.com/office/powerpoint/2010/main" val="273926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F20B3-9416-41BD-88E0-2F68B474BE1E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B98B4F-14CD-4A34-9C71-1AB466C8D909}"/>
              </a:ext>
            </a:extLst>
          </p:cNvPr>
          <p:cNvSpPr txBox="1"/>
          <p:nvPr/>
        </p:nvSpPr>
        <p:spPr>
          <a:xfrm>
            <a:off x="735567" y="4867360"/>
            <a:ext cx="5884531" cy="2422113"/>
          </a:xfrm>
          <a:prstGeom prst="rect">
            <a:avLst/>
          </a:prstGeom>
          <a:noFill/>
        </p:spPr>
        <p:txBody>
          <a:bodyPr wrap="square" lIns="96939" tIns="48470" rIns="96939" bIns="48470">
            <a:spAutoFit/>
          </a:bodyPr>
          <a:lstStyle/>
          <a:p>
            <a:pPr>
              <a:lnSpc>
                <a:spcPct val="107000"/>
              </a:lnSpc>
              <a:spcAft>
                <a:spcPts val="848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 risk…  Get away from: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48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“Anyone can be trained to do any job.”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48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“With enough training &amp; try hard enough any one can excel…” 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People bring who they are to the job – and who they are is not only their background and experience, but their natural style, strengths and motivators.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21488-153B-135B-5E41-E4DC99B8948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Priceless Professional Development  www.pricelessprofessional.com 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5538FF61-3006-4F17-2924-CC0FFECD50B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HUB International  - Hiring with TriMetrix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30F71B7-55FB-CAF3-06A8-4FD745E7D5B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2023 </a:t>
            </a:r>
          </a:p>
        </p:txBody>
      </p:sp>
    </p:spTree>
    <p:extLst>
      <p:ext uri="{BB962C8B-B14F-4D97-AF65-F5344CB8AC3E}">
        <p14:creationId xmlns:p14="http://schemas.microsoft.com/office/powerpoint/2010/main" val="2963039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0A953-5994-C94E-9B6D-86B1679F36B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20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F20B3-9416-41BD-88E0-2F68B474BE1E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B98B4F-14CD-4A34-9C71-1AB466C8D909}"/>
              </a:ext>
            </a:extLst>
          </p:cNvPr>
          <p:cNvSpPr txBox="1"/>
          <p:nvPr/>
        </p:nvSpPr>
        <p:spPr>
          <a:xfrm>
            <a:off x="735567" y="4867360"/>
            <a:ext cx="5884531" cy="2422113"/>
          </a:xfrm>
          <a:prstGeom prst="rect">
            <a:avLst/>
          </a:prstGeom>
          <a:noFill/>
        </p:spPr>
        <p:txBody>
          <a:bodyPr wrap="square" lIns="96939" tIns="48470" rIns="96939" bIns="48470">
            <a:spAutoFit/>
          </a:bodyPr>
          <a:lstStyle/>
          <a:p>
            <a:pPr>
              <a:lnSpc>
                <a:spcPct val="107000"/>
              </a:lnSpc>
              <a:spcAft>
                <a:spcPts val="848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 risk…  Get away from: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48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“Anyone can be trained to do any job.”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48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“With enough training &amp; try hard enough any one can excel…” 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People bring who they are to the job – and who they are is not only their background and experience, but their natural style, strengths and motivators.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21488-153B-135B-5E41-E4DC99B8948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Priceless Professional Development  www.pricelessprofessional.com 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5538FF61-3006-4F17-2924-CC0FFECD50B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HUB International  - Hiring with TriMetrix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30F71B7-55FB-CAF3-06A8-4FD745E7D5B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2023 </a:t>
            </a:r>
          </a:p>
        </p:txBody>
      </p:sp>
    </p:spTree>
    <p:extLst>
      <p:ext uri="{BB962C8B-B14F-4D97-AF65-F5344CB8AC3E}">
        <p14:creationId xmlns:p14="http://schemas.microsoft.com/office/powerpoint/2010/main" val="2568085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100" i="1" dirty="0">
                <a:effectLst/>
                <a:latin typeface="+mj-lt"/>
                <a:ea typeface="Arial" panose="020B0604020202020204" pitchFamily="34" charset="0"/>
              </a:rPr>
              <a:t>Note: this exercise doesn’t have a worksheet – discussion</a:t>
            </a:r>
          </a:p>
          <a:p>
            <a:endParaRPr lang="en-US" sz="1100" b="1" dirty="0">
              <a:latin typeface="+mj-lt"/>
            </a:endParaRPr>
          </a:p>
          <a:p>
            <a:r>
              <a:rPr lang="en-US" sz="1100" b="1" dirty="0">
                <a:latin typeface="+mj-lt"/>
              </a:rPr>
              <a:t>Objective</a:t>
            </a:r>
            <a:r>
              <a:rPr lang="en-US" sz="1100" dirty="0">
                <a:latin typeface="+mj-lt"/>
              </a:rPr>
              <a:t>:</a:t>
            </a:r>
            <a:r>
              <a:rPr lang="en-US" sz="1100" b="1" dirty="0">
                <a:latin typeface="+mj-lt"/>
              </a:rPr>
              <a:t> </a:t>
            </a:r>
            <a:r>
              <a:rPr lang="en-US" sz="1100" dirty="0">
                <a:latin typeface="+mj-lt"/>
              </a:rPr>
              <a:t>To give participants an example of how the Driving Forces may play out in am imaginary scenario</a:t>
            </a:r>
          </a:p>
          <a:p>
            <a:pPr lvl="0"/>
            <a:endParaRPr lang="en-US" sz="1100" dirty="0">
              <a:latin typeface="+mj-lt"/>
            </a:endParaRPr>
          </a:p>
          <a:p>
            <a:pPr lvl="0"/>
            <a:r>
              <a:rPr lang="en-US" sz="1100" b="1" dirty="0">
                <a:latin typeface="+mj-lt"/>
              </a:rPr>
              <a:t>Facilitation</a:t>
            </a:r>
            <a:r>
              <a:rPr lang="en-US" sz="1100" dirty="0">
                <a:latin typeface="+mj-lt"/>
              </a:rPr>
              <a:t>:</a:t>
            </a:r>
          </a:p>
          <a:p>
            <a:pPr marL="465887" indent="-229708">
              <a:buFont typeface="+mj-lt"/>
              <a:buAutoNum type="arabicPeriod"/>
            </a:pPr>
            <a:r>
              <a:rPr lang="en-US" sz="1100" dirty="0">
                <a:latin typeface="+mj-lt"/>
              </a:rPr>
              <a:t>Ask participants, “If you inherited a $5 million dollar art collection: What are your first thoughts? What would you do with it?”</a:t>
            </a:r>
          </a:p>
          <a:p>
            <a:pPr marL="465887" indent="-229708">
              <a:buFont typeface="+mj-lt"/>
              <a:buAutoNum type="arabicPeriod"/>
            </a:pPr>
            <a:r>
              <a:rPr lang="en-US" sz="1100" dirty="0">
                <a:latin typeface="+mj-lt"/>
              </a:rPr>
              <a:t>Have them share with a partner and then discuss as a large group</a:t>
            </a:r>
          </a:p>
          <a:p>
            <a:pPr marL="465887" indent="-229708">
              <a:buFont typeface="+mj-lt"/>
              <a:buAutoNum type="arabicPeriod"/>
            </a:pPr>
            <a:r>
              <a:rPr lang="en-US" sz="1100" dirty="0">
                <a:latin typeface="+mj-lt"/>
              </a:rPr>
              <a:t>Answer: most likely one of your primary Drivers Ex. Sell it/Resourceful, Study it/Intellectual, give to a museum/Harmonious.</a:t>
            </a:r>
          </a:p>
          <a:p>
            <a:pPr lvl="0"/>
            <a:endParaRPr lang="en-US" sz="1100" dirty="0">
              <a:latin typeface="+mj-lt"/>
            </a:endParaRPr>
          </a:p>
          <a:p>
            <a:pPr lvl="0"/>
            <a:r>
              <a:rPr lang="en-US" sz="1100" b="1" dirty="0">
                <a:latin typeface="+mj-lt"/>
              </a:rPr>
              <a:t>Transition</a:t>
            </a:r>
            <a:r>
              <a:rPr lang="en-US" sz="1100" dirty="0">
                <a:latin typeface="+mj-lt"/>
              </a:rPr>
              <a:t>: Now let’s discuss some of the benefits of understanding Driving Forces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14E9A-6937-8347-8AC9-FFDC4B7B6E5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528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latin typeface="+mj-lt"/>
              </a:rPr>
              <a:t>Objective</a:t>
            </a:r>
            <a:r>
              <a:rPr lang="en-US" sz="1200" dirty="0">
                <a:latin typeface="+mj-lt"/>
              </a:rPr>
              <a:t>:</a:t>
            </a:r>
            <a:r>
              <a:rPr lang="en-US" sz="1200" b="1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To understand what the Driving Forces measure and how they can change.</a:t>
            </a:r>
          </a:p>
          <a:p>
            <a:pPr lvl="0"/>
            <a:endParaRPr lang="en-US" sz="1200" dirty="0">
              <a:latin typeface="+mj-lt"/>
            </a:endParaRPr>
          </a:p>
          <a:p>
            <a:pPr lvl="0"/>
            <a:r>
              <a:rPr lang="en-US" sz="1200" b="1" dirty="0">
                <a:latin typeface="+mj-lt"/>
              </a:rPr>
              <a:t>Facilitation</a:t>
            </a:r>
            <a:r>
              <a:rPr lang="en-US" sz="1200" dirty="0">
                <a:latin typeface="+mj-lt"/>
              </a:rPr>
              <a:t>:</a:t>
            </a:r>
          </a:p>
          <a:p>
            <a:pPr marL="465887" indent="-229708">
              <a:buFont typeface="+mj-lt"/>
              <a:buAutoNum type="arabicPeriod"/>
            </a:pPr>
            <a:r>
              <a:rPr lang="en-US" sz="1200" dirty="0">
                <a:latin typeface="+mj-lt"/>
              </a:rPr>
              <a:t>Review the list.</a:t>
            </a:r>
          </a:p>
          <a:p>
            <a:pPr marL="465887" indent="-229708">
              <a:buFont typeface="+mj-lt"/>
              <a:buAutoNum type="arabicPeriod"/>
            </a:pPr>
            <a:r>
              <a:rPr lang="en-US" sz="1200" dirty="0">
                <a:latin typeface="+mj-lt"/>
              </a:rPr>
              <a:t>Ask participants, “If you inherited a 50 million dollar art collection, what would you do with it”?</a:t>
            </a:r>
          </a:p>
          <a:p>
            <a:pPr marL="465887" indent="-229708">
              <a:buFont typeface="+mj-lt"/>
              <a:buAutoNum type="arabicPeriod"/>
            </a:pPr>
            <a:r>
              <a:rPr lang="en-US" sz="1200" dirty="0">
                <a:latin typeface="+mj-lt"/>
              </a:rPr>
              <a:t>Answer: most likely one of your primary Drivers Ex. Sell it/Resourceful, Study it/Intellectual, give to a museum/Harmonious.</a:t>
            </a:r>
          </a:p>
          <a:p>
            <a:pPr lvl="0"/>
            <a:endParaRPr lang="en-US" sz="1200" dirty="0">
              <a:latin typeface="+mj-lt"/>
            </a:endParaRPr>
          </a:p>
          <a:p>
            <a:pPr lvl="0"/>
            <a:r>
              <a:rPr lang="en-US" sz="1200" b="1" dirty="0">
                <a:latin typeface="+mj-lt"/>
              </a:rPr>
              <a:t>Transition</a:t>
            </a:r>
            <a:r>
              <a:rPr lang="en-US" sz="1200" dirty="0">
                <a:latin typeface="+mj-lt"/>
              </a:rPr>
              <a:t>:</a:t>
            </a:r>
            <a:r>
              <a:rPr lang="en-US" sz="1200" b="1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Now that we understand the Driving Forces a little more, let’s set some session goals.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0A953-5994-C94E-9B6D-86B1679F36B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588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>
          <a:gsLst>
            <a:gs pos="0">
              <a:schemeClr val="accent1">
                <a:lumMod val="100000"/>
              </a:schemeClr>
            </a:gs>
            <a:gs pos="7000">
              <a:srgbClr val="E7471F"/>
            </a:gs>
            <a:gs pos="17000">
              <a:srgbClr val="F7611C"/>
            </a:gs>
            <a:gs pos="75000">
              <a:srgbClr val="D43C6F"/>
            </a:gs>
            <a:gs pos="59000">
              <a:srgbClr val="F03D37"/>
            </a:gs>
            <a:gs pos="45000">
              <a:srgbClr val="F75829"/>
            </a:gs>
            <a:gs pos="31000">
              <a:srgbClr val="FD6A1E"/>
            </a:gs>
            <a:gs pos="100000">
              <a:srgbClr val="9D25A0"/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88130-B909-CA4D-BABE-874937ED88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22F109-B824-D042-89F8-B6AB5CE004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3DFCD8-B854-C3B0-5D1F-89D3154C8B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5754172"/>
            <a:ext cx="10515601" cy="66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17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8113"/>
            <a:ext cx="91440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905000"/>
            <a:ext cx="52324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40400" y="1905000"/>
            <a:ext cx="52324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1/29/23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BCC7D-24A0-49E7-BC01-FCD9AC466F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028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B7C1A-417A-5849-8E09-9809FF368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53BC0-A650-074C-98D5-94A5E8C38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2317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38805-1301-ED40-BD66-B8DFA64E4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448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E16741-A34C-5043-AEC0-5877A0463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94383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704F85-296D-4B4E-93A5-FADFA73E8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929"/>
            <a:ext cx="12192000" cy="2286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653883B-69E1-F04B-8ECA-C72FB12374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5953331"/>
            <a:ext cx="10515600" cy="66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294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0B9DD-839C-D048-8A84-638767D12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0077E-6FB5-544E-8255-2392648B7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60443"/>
            <a:ext cx="5181600" cy="40253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166635-4BF4-1F4F-AE20-E2FCC123E2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60443"/>
            <a:ext cx="5181600" cy="40253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2429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B8734-F2CE-D846-B7BE-CD643FE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375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65CDC-452C-6E4C-87AC-86F2E01FE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2335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65B503-1ED9-874D-A9A6-FDDE2A5018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45635"/>
            <a:ext cx="5157787" cy="33097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F7B745-452F-A946-A560-2DCD54A0B8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2335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53384E-7908-D54F-8E45-2EF78B6430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45635"/>
            <a:ext cx="5183188" cy="33097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5907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5D93D-0552-0E45-85A0-297C7CD91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1014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037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8C7AA-264E-F742-B284-4122F575E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33ED4-F1DE-8343-BA79-0B7DFB860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63812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62D365-D910-FA48-BD40-617B70FA4B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2740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8215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81F85-FCA0-8349-9BD5-9C0C39A6E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7F6E82-9B67-444A-B776-677CF596B3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65851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88E85D-5F95-B246-B5CF-A0B1EF9225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588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0816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EEF638-6F34-AD42-A3C2-F28673786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2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9861E-0843-5F46-8FAB-8BA2AA0F99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42082"/>
            <a:ext cx="10515600" cy="4162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EEB92C-D6BD-CA41-AB9C-65C9804C7AD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2929"/>
            <a:ext cx="12192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1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1.jpe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39.jpe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39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sv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akeupeagerworkforce.com/" TargetMode="External"/><Relationship Id="rId3" Type="http://schemas.openxmlformats.org/officeDocument/2006/relationships/control" Target="../activeX/activeX3.xml"/><Relationship Id="rId7" Type="http://schemas.openxmlformats.org/officeDocument/2006/relationships/image" Target="../media/image7.jpg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wmf"/><Relationship Id="rId4" Type="http://schemas.openxmlformats.org/officeDocument/2006/relationships/control" Target="../activeX/activeX4.xml"/><Relationship Id="rId9" Type="http://schemas.openxmlformats.org/officeDocument/2006/relationships/hyperlink" Target="http://www.pricelessprofessional.com/review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8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71.png"/><Relationship Id="rId7" Type="http://schemas.openxmlformats.org/officeDocument/2006/relationships/image" Target="../media/image6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otivatorsppd.com/" TargetMode="External"/><Relationship Id="rId4" Type="http://schemas.openxmlformats.org/officeDocument/2006/relationships/image" Target="../media/image7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://www.pricelessprofessional.com/ferrari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2.svg"/><Relationship Id="rId7" Type="http://schemas.openxmlformats.org/officeDocument/2006/relationships/image" Target="../media/image60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88.svg"/><Relationship Id="rId5" Type="http://schemas.openxmlformats.org/officeDocument/2006/relationships/image" Target="../media/image84.svg"/><Relationship Id="rId10" Type="http://schemas.openxmlformats.org/officeDocument/2006/relationships/image" Target="../media/image87.png"/><Relationship Id="rId4" Type="http://schemas.openxmlformats.org/officeDocument/2006/relationships/image" Target="../media/image83.png"/><Relationship Id="rId9" Type="http://schemas.openxmlformats.org/officeDocument/2006/relationships/image" Target="../media/image86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2.svg"/><Relationship Id="rId7" Type="http://schemas.openxmlformats.org/officeDocument/2006/relationships/image" Target="../media/image60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88.svg"/><Relationship Id="rId5" Type="http://schemas.openxmlformats.org/officeDocument/2006/relationships/image" Target="../media/image84.svg"/><Relationship Id="rId10" Type="http://schemas.openxmlformats.org/officeDocument/2006/relationships/image" Target="../media/image87.png"/><Relationship Id="rId4" Type="http://schemas.openxmlformats.org/officeDocument/2006/relationships/image" Target="../media/image83.png"/><Relationship Id="rId9" Type="http://schemas.openxmlformats.org/officeDocument/2006/relationships/image" Target="../media/image86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emf"/><Relationship Id="rId12" Type="http://schemas.openxmlformats.org/officeDocument/2006/relationships/image" Target="../media/image19.png"/><Relationship Id="rId2" Type="http://schemas.openxmlformats.org/officeDocument/2006/relationships/control" Target="../activeX/activeX6.xml"/><Relationship Id="rId1" Type="http://schemas.openxmlformats.org/officeDocument/2006/relationships/control" Target="../activeX/activeX5.xml"/><Relationship Id="rId6" Type="http://schemas.openxmlformats.org/officeDocument/2006/relationships/image" Target="../media/image13.emf"/><Relationship Id="rId11" Type="http://schemas.openxmlformats.org/officeDocument/2006/relationships/image" Target="../media/image18.emf"/><Relationship Id="rId5" Type="http://schemas.openxmlformats.org/officeDocument/2006/relationships/image" Target="../media/image12.emf"/><Relationship Id="rId10" Type="http://schemas.openxmlformats.org/officeDocument/2006/relationships/image" Target="../media/image17.em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emf"/><Relationship Id="rId14" Type="http://schemas.openxmlformats.org/officeDocument/2006/relationships/image" Target="../media/image8.wmf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ricelessprofessional.com/review" TargetMode="External"/><Relationship Id="rId5" Type="http://schemas.openxmlformats.org/officeDocument/2006/relationships/hyperlink" Target="http://www.wakeupeagerworkforce.com/" TargetMode="External"/><Relationship Id="rId4" Type="http://schemas.openxmlformats.org/officeDocument/2006/relationships/hyperlink" Target="http://www.pricelessprofessional.com/ferrari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AFB0F-12CD-1E92-6545-9270C81CC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05F0C-A056-1130-8F84-F649DF6E6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DE1BF1-3A70-CF85-BBEE-579DA7D78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3085" y="-176165"/>
            <a:ext cx="12192000" cy="683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24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FD8E82-20A7-77E9-343C-C5EB40B19A52}"/>
              </a:ext>
            </a:extLst>
          </p:cNvPr>
          <p:cNvSpPr txBox="1"/>
          <p:nvPr/>
        </p:nvSpPr>
        <p:spPr>
          <a:xfrm>
            <a:off x="4404359" y="2352807"/>
            <a:ext cx="6789419" cy="3980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Fit for the job.  </a:t>
            </a:r>
            <a:br>
              <a:rPr lang="en-US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closely does who they are match what the job needs? Is this work something they </a:t>
            </a:r>
            <a:r>
              <a:rPr lang="en-US" dirty="0">
                <a:solidFill>
                  <a:schemeClr val="tx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</a:t>
            </a: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and </a:t>
            </a:r>
            <a:r>
              <a:rPr lang="en-US" dirty="0">
                <a:solidFill>
                  <a:schemeClr val="tx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want</a:t>
            </a: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do?</a:t>
            </a:r>
            <a:r>
              <a:rPr lang="en-US" dirty="0">
                <a:solidFill>
                  <a:schemeClr val="tx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***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dirty="0">
                <a:solidFill>
                  <a:srgbClr val="F03D3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Their relationships and connection with their leader and the company.</a:t>
            </a:r>
            <a:r>
              <a:rPr lang="en-US" sz="2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they feel as though the company cares about </a:t>
            </a:r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them</a:t>
            </a: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do they care about this company?</a:t>
            </a:r>
            <a:r>
              <a:rPr lang="en-US" dirty="0">
                <a:solidFill>
                  <a:schemeClr val="tx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***</a:t>
            </a:r>
          </a:p>
          <a:p>
            <a:pPr>
              <a:spcAft>
                <a:spcPts val="800"/>
              </a:spcAft>
            </a:pPr>
            <a:r>
              <a:rPr lang="en-US" dirty="0">
                <a:solidFill>
                  <a:srgbClr val="F03D37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Past habits formed over the years. </a:t>
            </a:r>
            <a:br>
              <a:rPr lang="en-US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Requires much effort and focus by the person to change.</a:t>
            </a:r>
          </a:p>
        </p:txBody>
      </p:sp>
      <p:pic>
        <p:nvPicPr>
          <p:cNvPr id="3" name="Picture 6" descr="https://tse1.mm.bing.net/th?&amp;id=OIP.M2220dc855e0f6df488ce1e2ab290a792o0&amp;w=300&amp;h=300&amp;c=0&amp;pid=1.9&amp;rs=0&amp;p=0">
            <a:extLst>
              <a:ext uri="{FF2B5EF4-FFF2-40B4-BE49-F238E27FC236}">
                <a16:creationId xmlns:a16="http://schemas.microsoft.com/office/drawing/2014/main" id="{341E623F-0987-3133-7667-E3A165675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7310"/>
            <a:ext cx="2280220" cy="2093009"/>
          </a:xfrm>
          <a:prstGeom prst="rect">
            <a:avLst/>
          </a:prstGeom>
          <a:ln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img.izismile.com/img/img2/20090916/giant_in_small_car_05.jpg">
            <a:extLst>
              <a:ext uri="{FF2B5EF4-FFF2-40B4-BE49-F238E27FC236}">
                <a16:creationId xmlns:a16="http://schemas.microsoft.com/office/drawing/2014/main" id="{4A455681-C094-F476-52BC-74181A6C89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8" r="3795" b="32246"/>
          <a:stretch/>
        </p:blipFill>
        <p:spPr bwMode="auto">
          <a:xfrm>
            <a:off x="1" y="231904"/>
            <a:ext cx="2280220" cy="2093011"/>
          </a:xfrm>
          <a:prstGeom prst="rect">
            <a:avLst/>
          </a:prstGeom>
          <a:ln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e's Still Pushing the Limit of His Car but…” – Former F1 Driver Reveals  'Mad Max' Verstappen's Secret to Transformational Success -  EssentiallySports">
            <a:extLst>
              <a:ext uri="{FF2B5EF4-FFF2-40B4-BE49-F238E27FC236}">
                <a16:creationId xmlns:a16="http://schemas.microsoft.com/office/drawing/2014/main" id="{8802C111-1287-C7B9-F76D-24452CAD2D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3" r="2834"/>
          <a:stretch/>
        </p:blipFill>
        <p:spPr bwMode="auto">
          <a:xfrm>
            <a:off x="-5780" y="4722714"/>
            <a:ext cx="2286000" cy="2110153"/>
          </a:xfrm>
          <a:prstGeom prst="rect">
            <a:avLst/>
          </a:prstGeom>
          <a:ln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4CFA93-8C5C-D912-7429-68168349CAF8}"/>
              </a:ext>
            </a:extLst>
          </p:cNvPr>
          <p:cNvSpPr txBox="1"/>
          <p:nvPr/>
        </p:nvSpPr>
        <p:spPr>
          <a:xfrm>
            <a:off x="3223259" y="678244"/>
            <a:ext cx="79705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“What determines long-term work motivation and job ethic?”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4707789-BF8F-83FC-9365-A020697A1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50675" y="5414773"/>
            <a:ext cx="751007" cy="82296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9A42354C-83A3-9AFB-1A9F-3B5ACF06A1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14699" y="3833613"/>
            <a:ext cx="822960" cy="82296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5E6B1C8-E937-96C3-D32C-B2F1120BAC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33749" y="2419098"/>
            <a:ext cx="803910" cy="80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4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EACD4-0547-4A10-8A32-57CB8157B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78" y="243442"/>
            <a:ext cx="3657382" cy="6614558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Reduce </a:t>
            </a:r>
            <a:br>
              <a:rPr lang="en-US" sz="4000" dirty="0"/>
            </a:br>
            <a:r>
              <a:rPr lang="en-US" sz="4000" dirty="0"/>
              <a:t>The Risk of Turnover </a:t>
            </a:r>
            <a:br>
              <a:rPr lang="en-US" sz="4000" dirty="0"/>
            </a:br>
            <a:r>
              <a:rPr lang="en-US" sz="4000" dirty="0"/>
              <a:t>and Low Engagement</a:t>
            </a:r>
            <a:endParaRPr lang="en-US" sz="4000" b="1" dirty="0"/>
          </a:p>
        </p:txBody>
      </p:sp>
      <p:pic>
        <p:nvPicPr>
          <p:cNvPr id="7" name="Picture 6" descr="https://tse1.mm.bing.net/th?&amp;id=OIP.M2220dc855e0f6df488ce1e2ab290a792o0&amp;w=300&amp;h=300&amp;c=0&amp;pid=1.9&amp;rs=0&amp;p=0">
            <a:extLst>
              <a:ext uri="{FF2B5EF4-FFF2-40B4-BE49-F238E27FC236}">
                <a16:creationId xmlns:a16="http://schemas.microsoft.com/office/drawing/2014/main" id="{239BE061-9BC8-9D8A-CF82-FF5519212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674" y="4083416"/>
            <a:ext cx="2229959" cy="2073544"/>
          </a:xfrm>
          <a:prstGeom prst="rect">
            <a:avLst/>
          </a:prstGeom>
          <a:ln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img.izismile.com/img/img2/20090916/giant_in_small_car_05.jpg">
            <a:extLst>
              <a:ext uri="{FF2B5EF4-FFF2-40B4-BE49-F238E27FC236}">
                <a16:creationId xmlns:a16="http://schemas.microsoft.com/office/drawing/2014/main" id="{C9F7F20B-5E8A-15EC-2993-83AA8B66FB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8" r="5033" b="32246"/>
          <a:stretch/>
        </p:blipFill>
        <p:spPr bwMode="auto">
          <a:xfrm>
            <a:off x="9443662" y="4083415"/>
            <a:ext cx="2229960" cy="2073545"/>
          </a:xfrm>
          <a:prstGeom prst="rect">
            <a:avLst/>
          </a:prstGeom>
          <a:ln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e's Still Pushing the Limit of His Car but…” – Former F1 Driver Reveals  'Mad Max' Verstappen's Secret to Transformational Success -  EssentiallySports">
            <a:extLst>
              <a:ext uri="{FF2B5EF4-FFF2-40B4-BE49-F238E27FC236}">
                <a16:creationId xmlns:a16="http://schemas.microsoft.com/office/drawing/2014/main" id="{ECB4D717-2801-5722-AB06-B49581ABF2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3" r="2834" b="813"/>
          <a:stretch/>
        </p:blipFill>
        <p:spPr bwMode="auto">
          <a:xfrm>
            <a:off x="7048777" y="4083416"/>
            <a:ext cx="2264741" cy="2073544"/>
          </a:xfrm>
          <a:prstGeom prst="rect">
            <a:avLst/>
          </a:prstGeom>
          <a:ln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59DE1AE-EE43-A8E8-8FDF-C7963FF2CD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99106" y="1060337"/>
            <a:ext cx="5564082" cy="275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9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1CAFD7A-A0EA-445A-6FE6-728E6EC8AA6B}"/>
              </a:ext>
            </a:extLst>
          </p:cNvPr>
          <p:cNvSpPr txBox="1"/>
          <p:nvPr/>
        </p:nvSpPr>
        <p:spPr>
          <a:xfrm>
            <a:off x="3189607" y="956136"/>
            <a:ext cx="32111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The Key to </a:t>
            </a:r>
          </a:p>
          <a:p>
            <a:r>
              <a:rPr lang="en-US" sz="4000" dirty="0">
                <a:solidFill>
                  <a:schemeClr val="bg1"/>
                </a:solidFill>
              </a:rPr>
              <a:t>the Ferrari…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70BE4A1-7F4A-B898-6217-A2781E51D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569039" y="714614"/>
            <a:ext cx="2232061" cy="216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36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E3F68B-D560-24C6-0629-A896F5D72FE3}"/>
              </a:ext>
            </a:extLst>
          </p:cNvPr>
          <p:cNvSpPr/>
          <p:nvPr/>
        </p:nvSpPr>
        <p:spPr>
          <a:xfrm>
            <a:off x="0" y="2283882"/>
            <a:ext cx="5086191" cy="45741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8ECCA8-D9F9-4EC6-8537-2C2C53707541}"/>
              </a:ext>
            </a:extLst>
          </p:cNvPr>
          <p:cNvSpPr/>
          <p:nvPr/>
        </p:nvSpPr>
        <p:spPr>
          <a:xfrm>
            <a:off x="460042" y="2889541"/>
            <a:ext cx="4166105" cy="969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900"/>
              </a:spcAft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your first thoughts?  </a:t>
            </a:r>
          </a:p>
          <a:p>
            <a:pPr algn="ctr">
              <a:lnSpc>
                <a:spcPct val="107000"/>
              </a:lnSpc>
              <a:spcAft>
                <a:spcPts val="1900"/>
              </a:spcAft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would you do with it?</a:t>
            </a:r>
          </a:p>
        </p:txBody>
      </p:sp>
      <p:pic>
        <p:nvPicPr>
          <p:cNvPr id="1030" name="Picture 6" descr="besprimjeran trenje varijabla auto collection - lakesbasincreations.com">
            <a:extLst>
              <a:ext uri="{FF2B5EF4-FFF2-40B4-BE49-F238E27FC236}">
                <a16:creationId xmlns:a16="http://schemas.microsoft.com/office/drawing/2014/main" id="{B46BB454-C285-A0DF-2D10-53C574ED23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2000"/>
                    </a14:imgEffect>
                    <a14:imgEffect>
                      <a14:saturation sat="167000"/>
                    </a14:imgEffect>
                    <a14:imgEffect>
                      <a14:brightnessContrast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47" t="20928" r="8580" b="17517"/>
          <a:stretch/>
        </p:blipFill>
        <p:spPr bwMode="auto">
          <a:xfrm>
            <a:off x="5086189" y="2283882"/>
            <a:ext cx="7105809" cy="455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0CCB364-39F9-E9AD-45EB-21747F636C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549387" y="4353261"/>
            <a:ext cx="1987413" cy="192666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55081C5-5024-6CE1-2113-FCEB6098D374}"/>
              </a:ext>
            </a:extLst>
          </p:cNvPr>
          <p:cNvSpPr txBox="1">
            <a:spLocks/>
          </p:cNvSpPr>
          <p:nvPr/>
        </p:nvSpPr>
        <p:spPr>
          <a:xfrm>
            <a:off x="0" y="578076"/>
            <a:ext cx="12192000" cy="10504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spc="300" dirty="0">
                <a:solidFill>
                  <a:srgbClr val="DE361E"/>
                </a:solidFill>
                <a:latin typeface="Century Gothic" panose="020B0502020202020204" pitchFamily="34" charset="0"/>
              </a:rPr>
              <a:t>WHAT WILL YOU DO?</a:t>
            </a:r>
            <a:br>
              <a:rPr lang="en-US" sz="3600" b="1" spc="300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r>
              <a:rPr lang="en-US" dirty="0"/>
              <a:t>You just inherited a $5M car collection…</a:t>
            </a:r>
          </a:p>
        </p:txBody>
      </p:sp>
    </p:spTree>
    <p:extLst>
      <p:ext uri="{BB962C8B-B14F-4D97-AF65-F5344CB8AC3E}">
        <p14:creationId xmlns:p14="http://schemas.microsoft.com/office/powerpoint/2010/main" val="963573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D4B9A11-DB08-82B8-333E-FB66CDF40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203" y="-491367"/>
            <a:ext cx="4267200" cy="567071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dirty="0"/>
              <a:t>Our top motivators reveal </a:t>
            </a:r>
            <a:r>
              <a:rPr lang="en-US" dirty="0">
                <a:solidFill>
                  <a:schemeClr val="tx2"/>
                </a:solidFill>
              </a:rPr>
              <a:t>what we are most interested in </a:t>
            </a:r>
            <a:r>
              <a:rPr lang="en-US" dirty="0"/>
              <a:t>and how we want to spend our time.</a:t>
            </a:r>
            <a:endParaRPr lang="en-US" sz="1800" dirty="0"/>
          </a:p>
        </p:txBody>
      </p:sp>
      <p:pic>
        <p:nvPicPr>
          <p:cNvPr id="34" name="Picture 3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37914D4-122B-DF1A-7F19-B7B924AB6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732" y="5552994"/>
            <a:ext cx="6196013" cy="920750"/>
          </a:xfrm>
          <a:prstGeom prst="rect">
            <a:avLst/>
          </a:prstGeom>
        </p:spPr>
      </p:pic>
      <p:pic>
        <p:nvPicPr>
          <p:cNvPr id="36" name="Picture 3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DC228B1-0B0F-9899-2AAB-95C2B7610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6729" y="4560805"/>
            <a:ext cx="6196013" cy="920750"/>
          </a:xfrm>
          <a:prstGeom prst="rect">
            <a:avLst/>
          </a:prstGeom>
        </p:spPr>
      </p:pic>
      <p:pic>
        <p:nvPicPr>
          <p:cNvPr id="37" name="Picture 36" descr="A black background with text&#10;&#10;Description automatically generated">
            <a:extLst>
              <a:ext uri="{FF2B5EF4-FFF2-40B4-BE49-F238E27FC236}">
                <a16:creationId xmlns:a16="http://schemas.microsoft.com/office/drawing/2014/main" id="{A3830979-7CE4-DD5C-A800-5172F00ED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6729" y="3568614"/>
            <a:ext cx="6196013" cy="920750"/>
          </a:xfrm>
          <a:prstGeom prst="rect">
            <a:avLst/>
          </a:prstGeom>
        </p:spPr>
      </p:pic>
      <p:pic>
        <p:nvPicPr>
          <p:cNvPr id="38" name="Picture 3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9BD473-D787-BA89-ED36-9469ED5D57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6729" y="2576428"/>
            <a:ext cx="6196013" cy="920750"/>
          </a:xfrm>
          <a:prstGeom prst="rect">
            <a:avLst/>
          </a:prstGeom>
        </p:spPr>
      </p:pic>
      <p:pic>
        <p:nvPicPr>
          <p:cNvPr id="39" name="Picture 38" descr="A black rectangle with blue text&#10;&#10;Description automatically generated">
            <a:extLst>
              <a:ext uri="{FF2B5EF4-FFF2-40B4-BE49-F238E27FC236}">
                <a16:creationId xmlns:a16="http://schemas.microsoft.com/office/drawing/2014/main" id="{C8CFDD23-CF49-D556-52E4-13C7FB8FF5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6730" y="1584242"/>
            <a:ext cx="6196013" cy="920750"/>
          </a:xfrm>
          <a:prstGeom prst="rect">
            <a:avLst/>
          </a:prstGeom>
        </p:spPr>
      </p:pic>
      <p:pic>
        <p:nvPicPr>
          <p:cNvPr id="40" name="Picture 3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6D65459-7A8C-B865-0186-3BBD2234E7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6733" y="592056"/>
            <a:ext cx="6196013" cy="92075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66E04AF-F3C7-CF65-9E09-5F4FEF704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487490" y="4489364"/>
            <a:ext cx="1750626" cy="169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1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E22FB-C5BD-F350-5AEB-399B98532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E7D580-FD14-0B5A-9017-9D99EFEAA0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4" b="27816"/>
          <a:stretch/>
        </p:blipFill>
        <p:spPr>
          <a:xfrm>
            <a:off x="0" y="-85164"/>
            <a:ext cx="12244750" cy="37849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510996-3112-ECD7-7D95-AE7A998E67BD}"/>
              </a:ext>
            </a:extLst>
          </p:cNvPr>
          <p:cNvSpPr txBox="1"/>
          <p:nvPr/>
        </p:nvSpPr>
        <p:spPr>
          <a:xfrm>
            <a:off x="3372444" y="4578250"/>
            <a:ext cx="7981356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600" dirty="0"/>
              <a:t>The “Why” of our actions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600" dirty="0"/>
              <a:t>Drives our choices and decisions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600" dirty="0"/>
              <a:t>Creates engagement when fulfilled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600" dirty="0"/>
              <a:t>What is automatically important to you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600" dirty="0"/>
              <a:t>How you judge people or situations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600" dirty="0"/>
              <a:t>The arena in which you like to communicate (‘your peeps’)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8E632B3-1327-153F-2E48-4B3443168D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25731" y="4663105"/>
            <a:ext cx="1750626" cy="16971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FA175EC-4F2E-22E6-FACC-7FB2D30F665A}"/>
              </a:ext>
            </a:extLst>
          </p:cNvPr>
          <p:cNvSpPr/>
          <p:nvPr/>
        </p:nvSpPr>
        <p:spPr>
          <a:xfrm>
            <a:off x="2896751" y="3334713"/>
            <a:ext cx="6398498" cy="9769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</a:rPr>
              <a:t>So, what are Workplace Motivators?</a:t>
            </a:r>
          </a:p>
        </p:txBody>
      </p:sp>
    </p:spTree>
    <p:extLst>
      <p:ext uri="{BB962C8B-B14F-4D97-AF65-F5344CB8AC3E}">
        <p14:creationId xmlns:p14="http://schemas.microsoft.com/office/powerpoint/2010/main" val="4099241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93C8A197-CF8A-8349-FC54-E99E50B67694}"/>
              </a:ext>
            </a:extLst>
          </p:cNvPr>
          <p:cNvSpPr/>
          <p:nvPr/>
        </p:nvSpPr>
        <p:spPr>
          <a:xfrm>
            <a:off x="7135843" y="4377725"/>
            <a:ext cx="4828086" cy="221121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B27CA95D-CE7D-55AE-57A0-E87010788A74}"/>
              </a:ext>
            </a:extLst>
          </p:cNvPr>
          <p:cNvSpPr/>
          <p:nvPr/>
        </p:nvSpPr>
        <p:spPr>
          <a:xfrm>
            <a:off x="7129493" y="1212168"/>
            <a:ext cx="4828086" cy="253526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C18ED18-5346-FD72-BD36-E1C94FD9DFF1}"/>
              </a:ext>
            </a:extLst>
          </p:cNvPr>
          <p:cNvSpPr/>
          <p:nvPr/>
        </p:nvSpPr>
        <p:spPr>
          <a:xfrm>
            <a:off x="3256981" y="2879794"/>
            <a:ext cx="3236119" cy="370914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6CDBA8D0-5504-123F-9977-A4809C48F7C4}"/>
              </a:ext>
            </a:extLst>
          </p:cNvPr>
          <p:cNvSpPr/>
          <p:nvPr/>
        </p:nvSpPr>
        <p:spPr>
          <a:xfrm>
            <a:off x="219187" y="771526"/>
            <a:ext cx="2836833" cy="42245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7E45C9-F9C0-B392-E6C6-2554304BE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060"/>
            <a:ext cx="12192000" cy="943108"/>
          </a:xfrm>
        </p:spPr>
        <p:txBody>
          <a:bodyPr/>
          <a:lstStyle/>
          <a:p>
            <a:pPr algn="ctr"/>
            <a:r>
              <a:rPr lang="en-US" dirty="0"/>
              <a:t>A Little History</a:t>
            </a:r>
          </a:p>
        </p:txBody>
      </p:sp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6D222EFD-47C4-5CBF-A29D-3BAFB1AC4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1260" y="4466201"/>
            <a:ext cx="2477249" cy="699458"/>
          </a:xfrm>
          <a:prstGeom prst="rect">
            <a:avLst/>
          </a:prstGeom>
        </p:spPr>
      </p:pic>
      <p:pic>
        <p:nvPicPr>
          <p:cNvPr id="30" name="Picture 29" descr="A person in a suit and bow tie&#10;&#10;Description automatically generated">
            <a:extLst>
              <a:ext uri="{FF2B5EF4-FFF2-40B4-BE49-F238E27FC236}">
                <a16:creationId xmlns:a16="http://schemas.microsoft.com/office/drawing/2014/main" id="{562AD781-0715-7ED7-741E-E5FBCAF132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1" b="20745"/>
          <a:stretch/>
        </p:blipFill>
        <p:spPr>
          <a:xfrm>
            <a:off x="3969149" y="3091061"/>
            <a:ext cx="1811784" cy="1811784"/>
          </a:xfrm>
          <a:prstGeom prst="ellipse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44C8EF5-F24A-083A-95EB-53C4501506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41" t="2818" r="10872" b="3231"/>
          <a:stretch/>
        </p:blipFill>
        <p:spPr>
          <a:xfrm>
            <a:off x="764486" y="956967"/>
            <a:ext cx="1811784" cy="1811784"/>
          </a:xfrm>
          <a:prstGeom prst="ellipse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B4F24FA-BF2D-7AC0-FDC4-8B4029DCE502}"/>
              </a:ext>
            </a:extLst>
          </p:cNvPr>
          <p:cNvSpPr txBox="1"/>
          <p:nvPr/>
        </p:nvSpPr>
        <p:spPr>
          <a:xfrm>
            <a:off x="7388901" y="5254135"/>
            <a:ext cx="4321969" cy="1071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00" kern="1200" dirty="0"/>
          </a:p>
          <a:p>
            <a:pPr marL="171450" lvl="1" indent="-171450" algn="l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kern="1200" dirty="0"/>
              <a:t>Certified in these tools since 2006. </a:t>
            </a:r>
          </a:p>
          <a:p>
            <a:pPr marL="171450" lvl="1" indent="-171450" algn="l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kern="1200" dirty="0"/>
              <a:t>Reviewed over 25,000 assessments</a:t>
            </a:r>
          </a:p>
          <a:p>
            <a:pPr marL="171450" lvl="1" indent="-171450" algn="l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kern="1200" dirty="0"/>
              <a:t>Top 20 Value Added Partner with</a:t>
            </a:r>
            <a:r>
              <a:rPr lang="en-US" sz="1600" dirty="0"/>
              <a:t> </a:t>
            </a:r>
            <a:r>
              <a:rPr lang="en-US" sz="1600" kern="1200" dirty="0"/>
              <a:t>TTI Success Insights</a:t>
            </a:r>
            <a:endParaRPr lang="en-US" sz="1100" kern="1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F66E036-46CE-E055-14C2-9437B2CBF5BC}"/>
              </a:ext>
            </a:extLst>
          </p:cNvPr>
          <p:cNvSpPr txBox="1"/>
          <p:nvPr/>
        </p:nvSpPr>
        <p:spPr>
          <a:xfrm>
            <a:off x="7311319" y="2386913"/>
            <a:ext cx="4464433" cy="105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 algn="l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kern="1200" dirty="0"/>
              <a:t>Assessment Creator</a:t>
            </a:r>
          </a:p>
          <a:p>
            <a:pPr marL="171450" lvl="1" indent="-171450" algn="l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kern="1200" dirty="0"/>
              <a:t>Developed and validated</a:t>
            </a:r>
            <a:r>
              <a:rPr lang="en-US" sz="1600" dirty="0"/>
              <a:t> </a:t>
            </a:r>
            <a:r>
              <a:rPr lang="en-US" sz="1600" kern="1200" dirty="0"/>
              <a:t>the Workplace Motivators Assessment  - 1998.</a:t>
            </a:r>
          </a:p>
          <a:p>
            <a:pPr marL="171450" lvl="1" indent="-171450" algn="l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kern="1200" dirty="0"/>
              <a:t>EEOC Compliant</a:t>
            </a:r>
            <a:r>
              <a:rPr lang="en-US" sz="1600" dirty="0"/>
              <a:t> and </a:t>
            </a:r>
            <a:r>
              <a:rPr lang="en-US" sz="1600" kern="1200" dirty="0"/>
              <a:t>OFCCP Compliant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982FAF-917C-AF52-295B-563FC26DE957}"/>
              </a:ext>
            </a:extLst>
          </p:cNvPr>
          <p:cNvSpPr txBox="1"/>
          <p:nvPr/>
        </p:nvSpPr>
        <p:spPr>
          <a:xfrm>
            <a:off x="3256981" y="5170700"/>
            <a:ext cx="3236119" cy="1324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kern="1200" dirty="0"/>
              <a:t>Gordon Allport</a:t>
            </a:r>
            <a:endParaRPr lang="en-US" kern="1200" dirty="0"/>
          </a:p>
          <a:p>
            <a:pPr marL="171450" lvl="1" indent="-171450" algn="l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kern="1200" dirty="0"/>
              <a:t>Psychologist Gordon Allport built on </a:t>
            </a:r>
            <a:r>
              <a:rPr lang="en-US" sz="1600" kern="1200" dirty="0" err="1"/>
              <a:t>Spranger's</a:t>
            </a:r>
            <a:r>
              <a:rPr lang="en-US" sz="1600" kern="1200" dirty="0"/>
              <a:t> work to develop the Study of Values assessment in1931.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FCF9876-F837-9E0D-59FE-1B6AFC51EC6C}"/>
              </a:ext>
            </a:extLst>
          </p:cNvPr>
          <p:cNvSpPr txBox="1"/>
          <p:nvPr/>
        </p:nvSpPr>
        <p:spPr>
          <a:xfrm>
            <a:off x="299651" y="2973056"/>
            <a:ext cx="2523951" cy="1842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kern="1200" dirty="0"/>
              <a:t>Eduard </a:t>
            </a:r>
            <a:r>
              <a:rPr lang="en-US" b="1" kern="1200" dirty="0" err="1"/>
              <a:t>Spranger</a:t>
            </a:r>
            <a:endParaRPr lang="en-US" kern="1200" dirty="0"/>
          </a:p>
          <a:p>
            <a:pPr marL="171450" lvl="1" indent="-171450" algn="l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kern="1200" dirty="0"/>
              <a:t>Author, “Types of Men” — 1928 </a:t>
            </a:r>
          </a:p>
          <a:p>
            <a:pPr marL="171450" lvl="1" indent="-171450" algn="l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kern="1200" dirty="0"/>
              <a:t>German psychologist</a:t>
            </a:r>
          </a:p>
          <a:p>
            <a:pPr marL="171450" lvl="1" indent="-171450" algn="l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kern="1200" dirty="0"/>
              <a:t>Identified the six categories, called attitudes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B973490-306B-DFA8-D150-C5ADDBAC21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9987" y="1234207"/>
            <a:ext cx="4114800" cy="1268107"/>
          </a:xfrm>
          <a:prstGeom prst="rect">
            <a:avLst/>
          </a:prstGeom>
        </p:spPr>
      </p:pic>
      <p:cxnSp>
        <p:nvCxnSpPr>
          <p:cNvPr id="56" name="Curved Connector 55">
            <a:extLst>
              <a:ext uri="{FF2B5EF4-FFF2-40B4-BE49-F238E27FC236}">
                <a16:creationId xmlns:a16="http://schemas.microsoft.com/office/drawing/2014/main" id="{9E33D059-3066-F689-8C43-31E8DE872642}"/>
              </a:ext>
            </a:extLst>
          </p:cNvPr>
          <p:cNvCxnSpPr>
            <a:cxnSpLocks/>
            <a:endCxn id="41" idx="0"/>
          </p:cNvCxnSpPr>
          <p:nvPr/>
        </p:nvCxnSpPr>
        <p:spPr>
          <a:xfrm>
            <a:off x="3003423" y="1423435"/>
            <a:ext cx="1871618" cy="145635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urved Connector 57">
            <a:extLst>
              <a:ext uri="{FF2B5EF4-FFF2-40B4-BE49-F238E27FC236}">
                <a16:creationId xmlns:a16="http://schemas.microsoft.com/office/drawing/2014/main" id="{4DBCBD6C-C7EF-311A-50FD-0BF76F7614CD}"/>
              </a:ext>
            </a:extLst>
          </p:cNvPr>
          <p:cNvCxnSpPr>
            <a:cxnSpLocks/>
            <a:stCxn id="41" idx="3"/>
            <a:endCxn id="42" idx="1"/>
          </p:cNvCxnSpPr>
          <p:nvPr/>
        </p:nvCxnSpPr>
        <p:spPr>
          <a:xfrm flipV="1">
            <a:off x="6493100" y="2479799"/>
            <a:ext cx="636393" cy="2254568"/>
          </a:xfrm>
          <a:prstGeom prst="curvedConnector3">
            <a:avLst>
              <a:gd name="adj1" fmla="val 58621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Curved Connector 1024">
            <a:extLst>
              <a:ext uri="{FF2B5EF4-FFF2-40B4-BE49-F238E27FC236}">
                <a16:creationId xmlns:a16="http://schemas.microsoft.com/office/drawing/2014/main" id="{1E761AD0-3AED-B896-64DF-BEE01F64AD30}"/>
              </a:ext>
            </a:extLst>
          </p:cNvPr>
          <p:cNvCxnSpPr>
            <a:cxnSpLocks/>
            <a:stCxn id="42" idx="2"/>
            <a:endCxn id="43" idx="0"/>
          </p:cNvCxnSpPr>
          <p:nvPr/>
        </p:nvCxnSpPr>
        <p:spPr>
          <a:xfrm rot="16200000" flipH="1">
            <a:off x="9231563" y="4059402"/>
            <a:ext cx="630296" cy="6350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96172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E22FB-C5BD-F350-5AEB-399B98532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10996-3112-ECD7-7D95-AE7A998E67BD}"/>
              </a:ext>
            </a:extLst>
          </p:cNvPr>
          <p:cNvSpPr txBox="1"/>
          <p:nvPr/>
        </p:nvSpPr>
        <p:spPr>
          <a:xfrm>
            <a:off x="2729552" y="4578250"/>
            <a:ext cx="8624248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Your #1, #2, (MOST) and #6 (LEAST) are what drives you to act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Not “good or bad” or “right or wrong”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Not about ability, but are about INTEREST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They may reorder as life circumstances change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They reveal what stresses us out and what we can tend to overdo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With awareness, you can manage stress and what you may overdo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ECB197-6A51-35D4-12DD-EED2F9F60B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60" b="6042"/>
          <a:stretch/>
        </p:blipFill>
        <p:spPr>
          <a:xfrm>
            <a:off x="0" y="-1"/>
            <a:ext cx="12192000" cy="369975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FA175EC-4F2E-22E6-FACC-7FB2D30F665A}"/>
              </a:ext>
            </a:extLst>
          </p:cNvPr>
          <p:cNvSpPr/>
          <p:nvPr/>
        </p:nvSpPr>
        <p:spPr>
          <a:xfrm>
            <a:off x="2896751" y="3334713"/>
            <a:ext cx="6398498" cy="9769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</a:rPr>
              <a:t>A Look at Your Motivators</a:t>
            </a:r>
          </a:p>
        </p:txBody>
      </p:sp>
    </p:spTree>
    <p:extLst>
      <p:ext uri="{BB962C8B-B14F-4D97-AF65-F5344CB8AC3E}">
        <p14:creationId xmlns:p14="http://schemas.microsoft.com/office/powerpoint/2010/main" val="3169417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1342918-71D3-F119-43AC-6F7D9428A1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69282" y="5528463"/>
            <a:ext cx="5388260" cy="800715"/>
          </a:xfrm>
          <a:prstGeom prst="rect">
            <a:avLst/>
          </a:prstGeom>
        </p:spPr>
      </p:pic>
      <p:pic>
        <p:nvPicPr>
          <p:cNvPr id="20" name="Picture 1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D2B101A-F3E5-8DE6-40F4-C1A01E807E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69282" y="4631588"/>
            <a:ext cx="5388260" cy="800715"/>
          </a:xfrm>
          <a:prstGeom prst="rect">
            <a:avLst/>
          </a:prstGeom>
        </p:spPr>
      </p:pic>
      <p:pic>
        <p:nvPicPr>
          <p:cNvPr id="21" name="Picture 20" descr="A black background with text&#10;&#10;Description automatically generated">
            <a:extLst>
              <a:ext uri="{FF2B5EF4-FFF2-40B4-BE49-F238E27FC236}">
                <a16:creationId xmlns:a16="http://schemas.microsoft.com/office/drawing/2014/main" id="{8CF2BAAA-B161-0E72-8E33-8B28C9BF0AD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469282" y="3734714"/>
            <a:ext cx="5388260" cy="800715"/>
          </a:xfrm>
          <a:prstGeom prst="rect">
            <a:avLst/>
          </a:prstGeom>
        </p:spPr>
      </p:pic>
      <p:pic>
        <p:nvPicPr>
          <p:cNvPr id="22" name="Picture 2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B974FA6-73B2-0B33-8345-27A4072819C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469282" y="2837839"/>
            <a:ext cx="5388260" cy="800715"/>
          </a:xfrm>
          <a:prstGeom prst="rect">
            <a:avLst/>
          </a:prstGeom>
        </p:spPr>
      </p:pic>
      <p:pic>
        <p:nvPicPr>
          <p:cNvPr id="23" name="Picture 22" descr="A black rectangle with blue text&#10;&#10;Description automatically generated">
            <a:extLst>
              <a:ext uri="{FF2B5EF4-FFF2-40B4-BE49-F238E27FC236}">
                <a16:creationId xmlns:a16="http://schemas.microsoft.com/office/drawing/2014/main" id="{C8E6442A-8C7E-3F87-0B2F-4322947476C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469282" y="1940964"/>
            <a:ext cx="5388260" cy="800715"/>
          </a:xfrm>
          <a:prstGeom prst="rect">
            <a:avLst/>
          </a:prstGeom>
        </p:spPr>
      </p:pic>
      <p:pic>
        <p:nvPicPr>
          <p:cNvPr id="24" name="Picture 2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5494003-06C3-77AD-A9BE-90B37DA463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282" y="1025339"/>
            <a:ext cx="5388260" cy="800715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0F3860E0-214D-211B-305B-4F8A6BD4ED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962725" y="5675361"/>
            <a:ext cx="1104024" cy="107027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4F74ECD-B593-FD37-BA5B-682DF9ADD448}"/>
              </a:ext>
            </a:extLst>
          </p:cNvPr>
          <p:cNvSpPr/>
          <p:nvPr/>
        </p:nvSpPr>
        <p:spPr>
          <a:xfrm>
            <a:off x="0" y="0"/>
            <a:ext cx="12192000" cy="318205"/>
          </a:xfrm>
          <a:prstGeom prst="rect">
            <a:avLst/>
          </a:prstGeom>
          <a:solidFill>
            <a:srgbClr val="7514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" name="Table 27">
            <a:extLst>
              <a:ext uri="{FF2B5EF4-FFF2-40B4-BE49-F238E27FC236}">
                <a16:creationId xmlns:a16="http://schemas.microsoft.com/office/drawing/2014/main" id="{FC28D14E-BA85-AE3B-CB81-CD12A874C5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185909"/>
              </p:ext>
            </p:extLst>
          </p:nvPr>
        </p:nvGraphicFramePr>
        <p:xfrm>
          <a:off x="6334457" y="1025339"/>
          <a:ext cx="5453155" cy="47598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48734">
                  <a:extLst>
                    <a:ext uri="{9D8B030D-6E8A-4147-A177-3AD203B41FA5}">
                      <a16:colId xmlns:a16="http://schemas.microsoft.com/office/drawing/2014/main" val="2993639547"/>
                    </a:ext>
                  </a:extLst>
                </a:gridCol>
                <a:gridCol w="2004421">
                  <a:extLst>
                    <a:ext uri="{9D8B030D-6E8A-4147-A177-3AD203B41FA5}">
                      <a16:colId xmlns:a16="http://schemas.microsoft.com/office/drawing/2014/main" val="2294030196"/>
                    </a:ext>
                  </a:extLst>
                </a:gridCol>
              </a:tblGrid>
              <a:tr h="418635">
                <a:tc>
                  <a:txBody>
                    <a:bodyPr/>
                    <a:lstStyle/>
                    <a:p>
                      <a:r>
                        <a:rPr lang="en-US" b="1" dirty="0"/>
                        <a:t>Dis-satisfier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May Overdo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0204597"/>
                  </a:ext>
                </a:extLst>
              </a:tr>
              <a:tr h="13419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Inability to discover truth, understanding and knowing about a topic.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Practical matters can be neglected and ignored.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57823123"/>
                  </a:ext>
                </a:extLst>
              </a:tr>
              <a:tr h="418635">
                <a:tc>
                  <a:txBody>
                    <a:bodyPr/>
                    <a:lstStyle/>
                    <a:p>
                      <a:r>
                        <a:rPr lang="en-US" b="1" dirty="0"/>
                        <a:t>Paid &amp; Volunteer Work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Famous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9583978"/>
                  </a:ext>
                </a:extLst>
              </a:tr>
              <a:tr h="2580629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92521"/>
                          </a:solidFill>
                          <a:effectLst/>
                        </a:rPr>
                        <a:t>Science, R&amp;D, Astronomy, Engineering, Mathematics, Philosophy, Journalism, Aerospace, Think Tanks, Psychology, STEM, Anthropology, Political Science, AI, Virtual Reality, Professor </a:t>
                      </a:r>
                    </a:p>
                    <a:p>
                      <a:endParaRPr lang="en-US" sz="1400" dirty="0">
                        <a:solidFill>
                          <a:srgbClr val="292521"/>
                        </a:solidFill>
                        <a:effectLst/>
                      </a:endParaRPr>
                    </a:p>
                    <a:p>
                      <a:r>
                        <a:rPr lang="en-US" sz="1400" u="sng" dirty="0">
                          <a:solidFill>
                            <a:srgbClr val="292521"/>
                          </a:solidFill>
                          <a:effectLst/>
                        </a:rPr>
                        <a:t>Race Team: </a:t>
                      </a:r>
                      <a:r>
                        <a:rPr lang="en-US" sz="1400" dirty="0">
                          <a:solidFill>
                            <a:srgbClr val="292521"/>
                          </a:solidFill>
                          <a:effectLst/>
                        </a:rPr>
                        <a:t>Speed, Engine, and Tech Expert</a:t>
                      </a:r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92521"/>
                          </a:solidFill>
                          <a:effectLst/>
                        </a:rPr>
                        <a:t>Albert Einstein, Marie Curie, George Washington Carver, </a:t>
                      </a:r>
                      <a:r>
                        <a:rPr lang="en-US" sz="1400" dirty="0" err="1">
                          <a:solidFill>
                            <a:srgbClr val="292521"/>
                          </a:solidFill>
                          <a:effectLst/>
                        </a:rPr>
                        <a:t>Mayim</a:t>
                      </a:r>
                      <a:r>
                        <a:rPr lang="en-US" sz="1400" dirty="0">
                          <a:solidFill>
                            <a:srgbClr val="292521"/>
                          </a:solidFill>
                          <a:effectLst/>
                        </a:rPr>
                        <a:t> Bialik, Nancy Drew, </a:t>
                      </a:r>
                      <a:br>
                        <a:rPr lang="en-US" sz="1400" dirty="0">
                          <a:solidFill>
                            <a:srgbClr val="292521"/>
                          </a:solidFill>
                          <a:effectLst/>
                        </a:rPr>
                      </a:br>
                      <a:br>
                        <a:rPr lang="en-US" sz="1400" dirty="0">
                          <a:solidFill>
                            <a:srgbClr val="292521"/>
                          </a:solidFill>
                          <a:effectLst/>
                        </a:rPr>
                      </a:br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2088127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BC8F995-6D46-93E9-EB59-BEBD91233E03}"/>
              </a:ext>
            </a:extLst>
          </p:cNvPr>
          <p:cNvSpPr txBox="1"/>
          <p:nvPr/>
        </p:nvSpPr>
        <p:spPr>
          <a:xfrm>
            <a:off x="5857542" y="487106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/>
              <a:t>INHERITANCE: </a:t>
            </a:r>
            <a:r>
              <a:rPr lang="en-US" sz="1800" b="1" i="1" dirty="0"/>
              <a:t>“I’m going to learn more about cars!”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30584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1342918-71D3-F119-43AC-6F7D9428A1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69282" y="5528463"/>
            <a:ext cx="5388260" cy="800715"/>
          </a:xfrm>
          <a:prstGeom prst="rect">
            <a:avLst/>
          </a:prstGeom>
        </p:spPr>
      </p:pic>
      <p:pic>
        <p:nvPicPr>
          <p:cNvPr id="20" name="Picture 1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D2B101A-F3E5-8DE6-40F4-C1A01E807E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69282" y="4631588"/>
            <a:ext cx="5388260" cy="800715"/>
          </a:xfrm>
          <a:prstGeom prst="rect">
            <a:avLst/>
          </a:prstGeom>
        </p:spPr>
      </p:pic>
      <p:pic>
        <p:nvPicPr>
          <p:cNvPr id="21" name="Picture 20" descr="A black background with text&#10;&#10;Description automatically generated">
            <a:extLst>
              <a:ext uri="{FF2B5EF4-FFF2-40B4-BE49-F238E27FC236}">
                <a16:creationId xmlns:a16="http://schemas.microsoft.com/office/drawing/2014/main" id="{8CF2BAAA-B161-0E72-8E33-8B28C9BF0AD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469282" y="3734714"/>
            <a:ext cx="5388260" cy="800715"/>
          </a:xfrm>
          <a:prstGeom prst="rect">
            <a:avLst/>
          </a:prstGeom>
        </p:spPr>
      </p:pic>
      <p:pic>
        <p:nvPicPr>
          <p:cNvPr id="22" name="Picture 2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B974FA6-73B2-0B33-8345-27A4072819C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469282" y="2837839"/>
            <a:ext cx="5388260" cy="800715"/>
          </a:xfrm>
          <a:prstGeom prst="rect">
            <a:avLst/>
          </a:prstGeom>
        </p:spPr>
      </p:pic>
      <p:pic>
        <p:nvPicPr>
          <p:cNvPr id="23" name="Picture 22" descr="A black rectangle with blue text&#10;&#10;Description automatically generated">
            <a:extLst>
              <a:ext uri="{FF2B5EF4-FFF2-40B4-BE49-F238E27FC236}">
                <a16:creationId xmlns:a16="http://schemas.microsoft.com/office/drawing/2014/main" id="{C8E6442A-8C7E-3F87-0B2F-4322947476C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9282" y="1940964"/>
            <a:ext cx="5388260" cy="800715"/>
          </a:xfrm>
          <a:prstGeom prst="rect">
            <a:avLst/>
          </a:prstGeom>
        </p:spPr>
      </p:pic>
      <p:pic>
        <p:nvPicPr>
          <p:cNvPr id="24" name="Picture 2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5494003-06C3-77AD-A9BE-90B37DA463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282" y="1025339"/>
            <a:ext cx="5388260" cy="800715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0F3860E0-214D-211B-305B-4F8A6BD4ED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618693" y="5258901"/>
            <a:ext cx="1104024" cy="107027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4F74ECD-B593-FD37-BA5B-682DF9ADD448}"/>
              </a:ext>
            </a:extLst>
          </p:cNvPr>
          <p:cNvSpPr/>
          <p:nvPr/>
        </p:nvSpPr>
        <p:spPr>
          <a:xfrm>
            <a:off x="0" y="0"/>
            <a:ext cx="12192000" cy="318205"/>
          </a:xfrm>
          <a:prstGeom prst="rect">
            <a:avLst/>
          </a:prstGeom>
          <a:solidFill>
            <a:srgbClr val="F5C2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" name="Table 27">
            <a:extLst>
              <a:ext uri="{FF2B5EF4-FFF2-40B4-BE49-F238E27FC236}">
                <a16:creationId xmlns:a16="http://schemas.microsoft.com/office/drawing/2014/main" id="{FC28D14E-BA85-AE3B-CB81-CD12A874C5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836674"/>
              </p:ext>
            </p:extLst>
          </p:nvPr>
        </p:nvGraphicFramePr>
        <p:xfrm>
          <a:off x="6334457" y="1025339"/>
          <a:ext cx="5388260" cy="53038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94130">
                  <a:extLst>
                    <a:ext uri="{9D8B030D-6E8A-4147-A177-3AD203B41FA5}">
                      <a16:colId xmlns:a16="http://schemas.microsoft.com/office/drawing/2014/main" val="2993639547"/>
                    </a:ext>
                  </a:extLst>
                </a:gridCol>
                <a:gridCol w="2694130">
                  <a:extLst>
                    <a:ext uri="{9D8B030D-6E8A-4147-A177-3AD203B41FA5}">
                      <a16:colId xmlns:a16="http://schemas.microsoft.com/office/drawing/2014/main" val="2294030196"/>
                    </a:ext>
                  </a:extLst>
                </a:gridCol>
              </a:tblGrid>
              <a:tr h="466482">
                <a:tc>
                  <a:txBody>
                    <a:bodyPr/>
                    <a:lstStyle/>
                    <a:p>
                      <a:r>
                        <a:rPr lang="en-US" b="1"/>
                        <a:t>Dis-satisfier</a:t>
                      </a:r>
                      <a:endParaRPr lang="en-US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May Overdo</a:t>
                      </a:r>
                      <a:endParaRPr lang="en-US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0204597"/>
                  </a:ext>
                </a:extLst>
              </a:tr>
              <a:tr h="14952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Investments with little of no return.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May become a workaholic, willing to give but will expect something in return.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57823123"/>
                  </a:ext>
                </a:extLst>
              </a:tr>
              <a:tr h="466482">
                <a:tc>
                  <a:txBody>
                    <a:bodyPr/>
                    <a:lstStyle/>
                    <a:p>
                      <a:r>
                        <a:rPr lang="en-US" b="1"/>
                        <a:t>Paid &amp; Volunteer Work</a:t>
                      </a:r>
                      <a:endParaRPr lang="en-US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Famous</a:t>
                      </a:r>
                      <a:endParaRPr lang="en-US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9583978"/>
                  </a:ext>
                </a:extLst>
              </a:tr>
              <a:tr h="2875576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92521"/>
                          </a:solidFill>
                          <a:effectLst/>
                        </a:rPr>
                        <a:t>Economics, Sales, Finance, Supply Chain, Medicine &amp; Dentistry, Consulting, Accounting, Engineering, Real Estate, Construction, Trade Schools, Business Management, Project Coordination, Investment Banking </a:t>
                      </a:r>
                    </a:p>
                    <a:p>
                      <a:endParaRPr lang="en-US" sz="1400" dirty="0">
                        <a:solidFill>
                          <a:srgbClr val="292521"/>
                        </a:solidFill>
                        <a:effectLst/>
                      </a:endParaRPr>
                    </a:p>
                    <a:p>
                      <a:r>
                        <a:rPr lang="en-US" sz="1400" u="sng" dirty="0">
                          <a:solidFill>
                            <a:srgbClr val="292521"/>
                          </a:solidFill>
                          <a:effectLst/>
                        </a:rPr>
                        <a:t>Race Team: </a:t>
                      </a:r>
                      <a:r>
                        <a:rPr lang="en-US" sz="1400" u="none" dirty="0">
                          <a:solidFill>
                            <a:srgbClr val="292521"/>
                          </a:solidFill>
                          <a:effectLst/>
                        </a:rPr>
                        <a:t>Sell</a:t>
                      </a:r>
                    </a:p>
                    <a:p>
                      <a:r>
                        <a:rPr lang="en-US" sz="1400" u="none" dirty="0">
                          <a:solidFill>
                            <a:srgbClr val="292521"/>
                          </a:solidFill>
                          <a:effectLst/>
                        </a:rPr>
                        <a:t>Sponsorships, Business Manager</a:t>
                      </a:r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92521"/>
                          </a:solidFill>
                          <a:effectLst/>
                        </a:rPr>
                        <a:t>Warren Buffett, Mary Barra (CEO GM), Jay-Z, Sheryl Sandberg. </a:t>
                      </a:r>
                      <a:br>
                        <a:rPr lang="en-US" sz="1400" dirty="0">
                          <a:solidFill>
                            <a:srgbClr val="292521"/>
                          </a:solidFill>
                          <a:effectLst/>
                        </a:rPr>
                      </a:br>
                      <a:br>
                        <a:rPr lang="en-US" sz="1400" dirty="0">
                          <a:solidFill>
                            <a:srgbClr val="292521"/>
                          </a:solidFill>
                          <a:effectLst/>
                        </a:rPr>
                      </a:br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2088127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8A209D6-75AC-8910-5DFE-01B682AEA007}"/>
              </a:ext>
            </a:extLst>
          </p:cNvPr>
          <p:cNvSpPr txBox="1"/>
          <p:nvPr/>
        </p:nvSpPr>
        <p:spPr>
          <a:xfrm>
            <a:off x="4074059" y="413886"/>
            <a:ext cx="8274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INHERITANCE: </a:t>
            </a:r>
            <a:r>
              <a:rPr lang="en-US" b="1" i="1" dirty="0"/>
              <a:t>“</a:t>
            </a:r>
            <a:r>
              <a:rPr lang="en-US" sz="1800" b="1" i="1" dirty="0"/>
              <a:t>I’ll keep the cars that will grow in value and sell the rest!”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222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logo with text on it&#10;&#10;Description automatically generated">
            <a:extLst>
              <a:ext uri="{FF2B5EF4-FFF2-40B4-BE49-F238E27FC236}">
                <a16:creationId xmlns:a16="http://schemas.microsoft.com/office/drawing/2014/main" id="{4E9BB248-1579-2218-D76E-A74415DBD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005134" y="1427163"/>
            <a:ext cx="6751930" cy="4357652"/>
          </a:xfrm>
        </p:spPr>
      </p:pic>
      <p:pic>
        <p:nvPicPr>
          <p:cNvPr id="7" name="Picture 6" descr="A red and black logo&#10;&#10;Description automatically generated">
            <a:extLst>
              <a:ext uri="{FF2B5EF4-FFF2-40B4-BE49-F238E27FC236}">
                <a16:creationId xmlns:a16="http://schemas.microsoft.com/office/drawing/2014/main" id="{E5C435EA-7DBF-DD8F-22D0-CAA856A8A9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800" y="468988"/>
            <a:ext cx="2438400" cy="6888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261934-7E9D-8E9C-F14D-07C0B4698AE6}"/>
              </a:ext>
            </a:extLst>
          </p:cNvPr>
          <p:cNvSpPr txBox="1"/>
          <p:nvPr/>
        </p:nvSpPr>
        <p:spPr>
          <a:xfrm>
            <a:off x="3480955" y="5873032"/>
            <a:ext cx="6141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hlinkClick r:id="rId8"/>
              </a:rPr>
              <a:t>www.wakeupeagerworkforce.com</a:t>
            </a:r>
            <a:endParaRPr lang="en-US" sz="2400" dirty="0"/>
          </a:p>
          <a:p>
            <a:pPr algn="ctr"/>
            <a:r>
              <a:rPr lang="en-US" sz="2400" dirty="0">
                <a:hlinkClick r:id="rId9"/>
              </a:rPr>
              <a:t>www.pricelessprofessional.com/review</a:t>
            </a:r>
            <a:endParaRPr lang="en-US" sz="2400" dirty="0"/>
          </a:p>
          <a:p>
            <a:pPr algn="ctr"/>
            <a:r>
              <a:rPr lang="en-US" sz="2400" dirty="0"/>
              <a:t> </a:t>
            </a: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F7A2EA9D-94C7-D70B-4D80-ABD13911C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3810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ADADA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D1CE00E1-2D03-81D2-A05C-77CB3E0C9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3556000" cy="0"/>
          </a:xfrm>
          <a:prstGeom prst="rect">
            <a:avLst/>
          </a:prstGeom>
          <a:solidFill>
            <a:srgbClr val="0217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21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Helvetica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1E1159EC-7375-0430-5AAD-1375320A8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3810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ADADA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6C725330-D819-E25F-4E0C-0DDB92651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3556000" cy="0"/>
          </a:xfrm>
          <a:prstGeom prst="rect">
            <a:avLst/>
          </a:prstGeom>
          <a:solidFill>
            <a:srgbClr val="0217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21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Helvetica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HTMLSelect1" r:id="rId1" imgW="1305000" imgH="228600"/>
        </mc:Choice>
        <mc:Fallback>
          <p:control name="HTMLSelect1" r:id="rId1" imgW="1305000" imgH="228600">
            <p:pic>
              <p:nvPicPr>
                <p:cNvPr id="15" name="HTMLSelect1">
                  <a:extLst>
                    <a:ext uri="{FF2B5EF4-FFF2-40B4-BE49-F238E27FC236}">
                      <a16:creationId xmlns:a16="http://schemas.microsoft.com/office/drawing/2014/main" id="{F8459E88-26E7-AEF4-DCA2-7140920D0D1F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08100" cy="2286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HTMLSelect2" r:id="rId2" imgW="1305000" imgH="228600"/>
        </mc:Choice>
        <mc:Fallback>
          <p:control name="HTMLSelect2" r:id="rId2" imgW="1305000" imgH="228600">
            <p:pic>
              <p:nvPicPr>
                <p:cNvPr id="16" name="HTMLSelect2">
                  <a:extLst>
                    <a:ext uri="{FF2B5EF4-FFF2-40B4-BE49-F238E27FC236}">
                      <a16:creationId xmlns:a16="http://schemas.microsoft.com/office/drawing/2014/main" id="{9403FDC4-6CDD-352F-2037-FD3550E13FE1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08100" cy="2286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HTMLSelect3" r:id="rId3" imgW="1305000" imgH="228600"/>
        </mc:Choice>
        <mc:Fallback>
          <p:control name="HTMLSelect3" r:id="rId3" imgW="1305000" imgH="228600">
            <p:pic>
              <p:nvPicPr>
                <p:cNvPr id="19" name="HTMLSelect3">
                  <a:extLst>
                    <a:ext uri="{FF2B5EF4-FFF2-40B4-BE49-F238E27FC236}">
                      <a16:creationId xmlns:a16="http://schemas.microsoft.com/office/drawing/2014/main" id="{F701312D-DD98-C2F1-7DB3-DE757E732AE0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08100" cy="2286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HTMLSelect4" r:id="rId4" imgW="1305000" imgH="228600"/>
        </mc:Choice>
        <mc:Fallback>
          <p:control name="HTMLSelect4" r:id="rId4" imgW="1305000" imgH="228600">
            <p:pic>
              <p:nvPicPr>
                <p:cNvPr id="20" name="HTMLSelect4">
                  <a:extLst>
                    <a:ext uri="{FF2B5EF4-FFF2-40B4-BE49-F238E27FC236}">
                      <a16:creationId xmlns:a16="http://schemas.microsoft.com/office/drawing/2014/main" id="{C7128F2F-1136-19AC-EB6E-1F8AED36BBAA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08100" cy="2286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72299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1342918-71D3-F119-43AC-6F7D9428A1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69282" y="5528463"/>
            <a:ext cx="5388260" cy="800715"/>
          </a:xfrm>
          <a:prstGeom prst="rect">
            <a:avLst/>
          </a:prstGeom>
        </p:spPr>
      </p:pic>
      <p:pic>
        <p:nvPicPr>
          <p:cNvPr id="20" name="Picture 1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D2B101A-F3E5-8DE6-40F4-C1A01E807E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69282" y="4631588"/>
            <a:ext cx="5388260" cy="800715"/>
          </a:xfrm>
          <a:prstGeom prst="rect">
            <a:avLst/>
          </a:prstGeom>
        </p:spPr>
      </p:pic>
      <p:pic>
        <p:nvPicPr>
          <p:cNvPr id="21" name="Picture 20" descr="A black background with text&#10;&#10;Description automatically generated">
            <a:extLst>
              <a:ext uri="{FF2B5EF4-FFF2-40B4-BE49-F238E27FC236}">
                <a16:creationId xmlns:a16="http://schemas.microsoft.com/office/drawing/2014/main" id="{8CF2BAAA-B161-0E72-8E33-8B28C9BF0AD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469282" y="3734714"/>
            <a:ext cx="5388260" cy="800715"/>
          </a:xfrm>
          <a:prstGeom prst="rect">
            <a:avLst/>
          </a:prstGeom>
        </p:spPr>
      </p:pic>
      <p:pic>
        <p:nvPicPr>
          <p:cNvPr id="22" name="Picture 2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B974FA6-73B2-0B33-8345-27A4072819C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282" y="2837839"/>
            <a:ext cx="5388260" cy="800715"/>
          </a:xfrm>
          <a:prstGeom prst="rect">
            <a:avLst/>
          </a:prstGeom>
        </p:spPr>
      </p:pic>
      <p:pic>
        <p:nvPicPr>
          <p:cNvPr id="23" name="Picture 22" descr="A black rectangle with blue text&#10;&#10;Description automatically generated">
            <a:extLst>
              <a:ext uri="{FF2B5EF4-FFF2-40B4-BE49-F238E27FC236}">
                <a16:creationId xmlns:a16="http://schemas.microsoft.com/office/drawing/2014/main" id="{C8E6442A-8C7E-3F87-0B2F-4322947476C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9282" y="1940964"/>
            <a:ext cx="5388260" cy="800715"/>
          </a:xfrm>
          <a:prstGeom prst="rect">
            <a:avLst/>
          </a:prstGeom>
        </p:spPr>
      </p:pic>
      <p:pic>
        <p:nvPicPr>
          <p:cNvPr id="24" name="Picture 2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5494003-06C3-77AD-A9BE-90B37DA463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282" y="1025339"/>
            <a:ext cx="5388260" cy="800715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0F3860E0-214D-211B-305B-4F8A6BD4ED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618693" y="5258901"/>
            <a:ext cx="1104024" cy="107027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4F74ECD-B593-FD37-BA5B-682DF9ADD448}"/>
              </a:ext>
            </a:extLst>
          </p:cNvPr>
          <p:cNvSpPr/>
          <p:nvPr/>
        </p:nvSpPr>
        <p:spPr>
          <a:xfrm>
            <a:off x="0" y="0"/>
            <a:ext cx="12192000" cy="318205"/>
          </a:xfrm>
          <a:prstGeom prst="rect">
            <a:avLst/>
          </a:prstGeom>
          <a:solidFill>
            <a:srgbClr val="6452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" name="Table 27">
            <a:extLst>
              <a:ext uri="{FF2B5EF4-FFF2-40B4-BE49-F238E27FC236}">
                <a16:creationId xmlns:a16="http://schemas.microsoft.com/office/drawing/2014/main" id="{FC28D14E-BA85-AE3B-CB81-CD12A874C5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839471"/>
              </p:ext>
            </p:extLst>
          </p:nvPr>
        </p:nvGraphicFramePr>
        <p:xfrm>
          <a:off x="6334457" y="1025339"/>
          <a:ext cx="5388260" cy="53038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94130">
                  <a:extLst>
                    <a:ext uri="{9D8B030D-6E8A-4147-A177-3AD203B41FA5}">
                      <a16:colId xmlns:a16="http://schemas.microsoft.com/office/drawing/2014/main" val="2993639547"/>
                    </a:ext>
                  </a:extLst>
                </a:gridCol>
                <a:gridCol w="2694130">
                  <a:extLst>
                    <a:ext uri="{9D8B030D-6E8A-4147-A177-3AD203B41FA5}">
                      <a16:colId xmlns:a16="http://schemas.microsoft.com/office/drawing/2014/main" val="2294030196"/>
                    </a:ext>
                  </a:extLst>
                </a:gridCol>
              </a:tblGrid>
              <a:tr h="466482">
                <a:tc>
                  <a:txBody>
                    <a:bodyPr/>
                    <a:lstStyle/>
                    <a:p>
                      <a:r>
                        <a:rPr lang="en-US" b="1"/>
                        <a:t>Dis-satisfier</a:t>
                      </a:r>
                      <a:endParaRPr lang="en-US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May Overdo</a:t>
                      </a:r>
                      <a:endParaRPr lang="en-US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0204597"/>
                  </a:ext>
                </a:extLst>
              </a:tr>
              <a:tr h="14952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Chaos and disturbance around them and a lack of balance and rest.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May function outside of reality and struggle with everyday reality.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57823123"/>
                  </a:ext>
                </a:extLst>
              </a:tr>
              <a:tr h="466482">
                <a:tc>
                  <a:txBody>
                    <a:bodyPr/>
                    <a:lstStyle/>
                    <a:p>
                      <a:r>
                        <a:rPr lang="en-US" b="1"/>
                        <a:t>Paid &amp; Volunteer Work</a:t>
                      </a:r>
                      <a:endParaRPr lang="en-US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Famous</a:t>
                      </a:r>
                      <a:endParaRPr lang="en-US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9583978"/>
                  </a:ext>
                </a:extLst>
              </a:tr>
              <a:tr h="2875576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92521"/>
                          </a:solidFill>
                          <a:effectLst/>
                        </a:rPr>
                        <a:t>Graphic Design, Marketing/Advertising, Event Planning, Culinary Arts, Architect, Urban Planning, Environmental Design, Interior  Designer, Photographer, Artist, Horticulture, Landscaping</a:t>
                      </a:r>
                    </a:p>
                    <a:p>
                      <a:endParaRPr lang="en-US" sz="1400" dirty="0">
                        <a:solidFill>
                          <a:srgbClr val="292521"/>
                        </a:solidFill>
                        <a:effectLst/>
                      </a:endParaRPr>
                    </a:p>
                    <a:p>
                      <a:r>
                        <a:rPr lang="en-US" sz="1400" u="sng" dirty="0">
                          <a:solidFill>
                            <a:srgbClr val="292521"/>
                          </a:solidFill>
                          <a:effectLst/>
                        </a:rPr>
                        <a:t>Race Team: </a:t>
                      </a:r>
                      <a:r>
                        <a:rPr lang="en-US" sz="1400" u="none" dirty="0">
                          <a:solidFill>
                            <a:srgbClr val="292521"/>
                          </a:solidFill>
                          <a:effectLst/>
                        </a:rPr>
                        <a:t>Look of Car, Website Design &amp; Social Media</a:t>
                      </a:r>
                      <a:endParaRPr lang="en-US" sz="1400" dirty="0">
                        <a:solidFill>
                          <a:srgbClr val="292521"/>
                        </a:solidFill>
                        <a:effectLst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92521"/>
                          </a:solidFill>
                          <a:effectLst/>
                        </a:rPr>
                        <a:t>Walt Disney, Tyler Perry, Vera Wang, Frank Lloyd Wright, Steve Jobs, Jackie Onassis, </a:t>
                      </a:r>
                      <a:br>
                        <a:rPr lang="en-US" sz="1400" dirty="0">
                          <a:solidFill>
                            <a:srgbClr val="292521"/>
                          </a:solidFill>
                          <a:effectLst/>
                        </a:rPr>
                      </a:br>
                      <a:br>
                        <a:rPr lang="en-US" sz="1400" dirty="0">
                          <a:solidFill>
                            <a:srgbClr val="292521"/>
                          </a:solidFill>
                          <a:effectLst/>
                        </a:rPr>
                      </a:br>
                      <a:endParaRPr lang="en-US" sz="1400" dirty="0">
                        <a:solidFill>
                          <a:srgbClr val="292521"/>
                        </a:solidFill>
                        <a:effectLst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2088127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D61A7A4-E398-7BE4-DAFA-B2CFDCA96553}"/>
              </a:ext>
            </a:extLst>
          </p:cNvPr>
          <p:cNvSpPr txBox="1"/>
          <p:nvPr/>
        </p:nvSpPr>
        <p:spPr>
          <a:xfrm>
            <a:off x="4765965" y="402106"/>
            <a:ext cx="78125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INHERITANCE: </a:t>
            </a:r>
            <a:r>
              <a:rPr lang="en-US" sz="1800" b="1" i="1" dirty="0"/>
              <a:t>“I’ll keep the prettiest cars and photograph them!”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450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1342918-71D3-F119-43AC-6F7D9428A1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69282" y="5528463"/>
            <a:ext cx="5388260" cy="800715"/>
          </a:xfrm>
          <a:prstGeom prst="rect">
            <a:avLst/>
          </a:prstGeom>
        </p:spPr>
      </p:pic>
      <p:pic>
        <p:nvPicPr>
          <p:cNvPr id="20" name="Picture 1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D2B101A-F3E5-8DE6-40F4-C1A01E807E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69282" y="4631588"/>
            <a:ext cx="5388260" cy="800715"/>
          </a:xfrm>
          <a:prstGeom prst="rect">
            <a:avLst/>
          </a:prstGeom>
        </p:spPr>
      </p:pic>
      <p:pic>
        <p:nvPicPr>
          <p:cNvPr id="21" name="Picture 20" descr="A black background with text&#10;&#10;Description automatically generated">
            <a:extLst>
              <a:ext uri="{FF2B5EF4-FFF2-40B4-BE49-F238E27FC236}">
                <a16:creationId xmlns:a16="http://schemas.microsoft.com/office/drawing/2014/main" id="{8CF2BAAA-B161-0E72-8E33-8B28C9BF0AD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282" y="3734714"/>
            <a:ext cx="5388260" cy="800715"/>
          </a:xfrm>
          <a:prstGeom prst="rect">
            <a:avLst/>
          </a:prstGeom>
        </p:spPr>
      </p:pic>
      <p:pic>
        <p:nvPicPr>
          <p:cNvPr id="22" name="Picture 2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B974FA6-73B2-0B33-8345-27A4072819C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282" y="2837839"/>
            <a:ext cx="5388260" cy="800715"/>
          </a:xfrm>
          <a:prstGeom prst="rect">
            <a:avLst/>
          </a:prstGeom>
        </p:spPr>
      </p:pic>
      <p:pic>
        <p:nvPicPr>
          <p:cNvPr id="23" name="Picture 22" descr="A black rectangle with blue text&#10;&#10;Description automatically generated">
            <a:extLst>
              <a:ext uri="{FF2B5EF4-FFF2-40B4-BE49-F238E27FC236}">
                <a16:creationId xmlns:a16="http://schemas.microsoft.com/office/drawing/2014/main" id="{C8E6442A-8C7E-3F87-0B2F-4322947476C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9282" y="1940964"/>
            <a:ext cx="5388260" cy="800715"/>
          </a:xfrm>
          <a:prstGeom prst="rect">
            <a:avLst/>
          </a:prstGeom>
        </p:spPr>
      </p:pic>
      <p:pic>
        <p:nvPicPr>
          <p:cNvPr id="24" name="Picture 2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5494003-06C3-77AD-A9BE-90B37DA463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282" y="1025339"/>
            <a:ext cx="5388260" cy="800715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0F3860E0-214D-211B-305B-4F8A6BD4ED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618693" y="5258901"/>
            <a:ext cx="1104024" cy="107027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4F74ECD-B593-FD37-BA5B-682DF9ADD448}"/>
              </a:ext>
            </a:extLst>
          </p:cNvPr>
          <p:cNvSpPr/>
          <p:nvPr/>
        </p:nvSpPr>
        <p:spPr>
          <a:xfrm>
            <a:off x="0" y="0"/>
            <a:ext cx="12192000" cy="318205"/>
          </a:xfrm>
          <a:prstGeom prst="rect">
            <a:avLst/>
          </a:prstGeom>
          <a:solidFill>
            <a:srgbClr val="377E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" name="Table 27">
            <a:extLst>
              <a:ext uri="{FF2B5EF4-FFF2-40B4-BE49-F238E27FC236}">
                <a16:creationId xmlns:a16="http://schemas.microsoft.com/office/drawing/2014/main" id="{FC28D14E-BA85-AE3B-CB81-CD12A874C5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471528"/>
              </p:ext>
            </p:extLst>
          </p:nvPr>
        </p:nvGraphicFramePr>
        <p:xfrm>
          <a:off x="6334457" y="1025339"/>
          <a:ext cx="5388260" cy="53038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94130">
                  <a:extLst>
                    <a:ext uri="{9D8B030D-6E8A-4147-A177-3AD203B41FA5}">
                      <a16:colId xmlns:a16="http://schemas.microsoft.com/office/drawing/2014/main" val="2993639547"/>
                    </a:ext>
                  </a:extLst>
                </a:gridCol>
                <a:gridCol w="2694130">
                  <a:extLst>
                    <a:ext uri="{9D8B030D-6E8A-4147-A177-3AD203B41FA5}">
                      <a16:colId xmlns:a16="http://schemas.microsoft.com/office/drawing/2014/main" val="2294030196"/>
                    </a:ext>
                  </a:extLst>
                </a:gridCol>
              </a:tblGrid>
              <a:tr h="466482">
                <a:tc>
                  <a:txBody>
                    <a:bodyPr/>
                    <a:lstStyle/>
                    <a:p>
                      <a:r>
                        <a:rPr lang="en-US" b="1"/>
                        <a:t>Dis-satisfier</a:t>
                      </a:r>
                      <a:endParaRPr lang="en-US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May Overdo</a:t>
                      </a:r>
                      <a:endParaRPr lang="en-US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0204597"/>
                  </a:ext>
                </a:extLst>
              </a:tr>
              <a:tr h="14952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Decisions that are insensitive to people.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May create lose/win relationships, focusing only on the benefits to others.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57823123"/>
                  </a:ext>
                </a:extLst>
              </a:tr>
              <a:tr h="466482">
                <a:tc>
                  <a:txBody>
                    <a:bodyPr/>
                    <a:lstStyle/>
                    <a:p>
                      <a:r>
                        <a:rPr lang="en-US" b="1"/>
                        <a:t>Paid &amp; Volunteer Work</a:t>
                      </a:r>
                      <a:endParaRPr lang="en-US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Famous</a:t>
                      </a:r>
                      <a:endParaRPr lang="en-US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9583978"/>
                  </a:ext>
                </a:extLst>
              </a:tr>
              <a:tr h="2875576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92521"/>
                          </a:solidFill>
                          <a:effectLst/>
                        </a:rPr>
                        <a:t>Non-Profit, Education, Healthcare and Social Services, Medicine, Social Work, Counseling/</a:t>
                      </a:r>
                    </a:p>
                    <a:p>
                      <a:r>
                        <a:rPr lang="en-US" sz="1400" dirty="0">
                          <a:solidFill>
                            <a:srgbClr val="292521"/>
                          </a:solidFill>
                          <a:effectLst/>
                        </a:rPr>
                        <a:t>Therapy, Veterinarian, Public Policy, Fireman, Police Officer, Coaching</a:t>
                      </a:r>
                    </a:p>
                    <a:p>
                      <a:endParaRPr lang="en-US" sz="1400" dirty="0">
                        <a:solidFill>
                          <a:srgbClr val="292521"/>
                        </a:solidFill>
                        <a:effectLst/>
                      </a:endParaRPr>
                    </a:p>
                    <a:p>
                      <a:r>
                        <a:rPr lang="en-US" sz="1400" u="sng" dirty="0">
                          <a:solidFill>
                            <a:srgbClr val="292521"/>
                          </a:solidFill>
                          <a:effectLst/>
                        </a:rPr>
                        <a:t>Race Team: </a:t>
                      </a:r>
                      <a:r>
                        <a:rPr lang="en-US" sz="1400" u="none" dirty="0">
                          <a:solidFill>
                            <a:srgbClr val="292521"/>
                          </a:solidFill>
                          <a:effectLst/>
                        </a:rPr>
                        <a:t>Support, Coach Driver, Handle Charity Events, Sports Psychologist</a:t>
                      </a:r>
                      <a:endParaRPr lang="en-US" sz="1400" dirty="0">
                        <a:solidFill>
                          <a:srgbClr val="292521"/>
                        </a:solidFill>
                        <a:effectLst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92521"/>
                          </a:solidFill>
                          <a:effectLst/>
                        </a:rPr>
                        <a:t>Mother Teresa, Sigmund Freud, Ben Carson, Maya Angelou, </a:t>
                      </a:r>
                      <a:r>
                        <a:rPr lang="en-US" sz="1400" dirty="0" err="1">
                          <a:solidFill>
                            <a:srgbClr val="292521"/>
                          </a:solidFill>
                          <a:effectLst/>
                        </a:rPr>
                        <a:t>Dala</a:t>
                      </a:r>
                      <a:r>
                        <a:rPr lang="en-US" sz="1400" dirty="0">
                          <a:solidFill>
                            <a:srgbClr val="292521"/>
                          </a:solidFill>
                          <a:effectLst/>
                        </a:rPr>
                        <a:t> Lamai, Princess Diana, </a:t>
                      </a:r>
                      <a:br>
                        <a:rPr lang="en-US" sz="1400" dirty="0">
                          <a:solidFill>
                            <a:srgbClr val="292521"/>
                          </a:solidFill>
                          <a:effectLst/>
                        </a:rPr>
                      </a:br>
                      <a:br>
                        <a:rPr lang="en-US" sz="1400" dirty="0">
                          <a:solidFill>
                            <a:srgbClr val="292521"/>
                          </a:solidFill>
                          <a:effectLst/>
                        </a:rPr>
                      </a:br>
                      <a:endParaRPr lang="en-US" sz="1400" dirty="0">
                        <a:solidFill>
                          <a:srgbClr val="292521"/>
                        </a:solidFill>
                        <a:effectLst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2088127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5A8E716-AE6D-CA63-5941-F2D6576F570C}"/>
              </a:ext>
            </a:extLst>
          </p:cNvPr>
          <p:cNvSpPr txBox="1"/>
          <p:nvPr/>
        </p:nvSpPr>
        <p:spPr>
          <a:xfrm>
            <a:off x="4182384" y="522829"/>
            <a:ext cx="8796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INHERITANCE: </a:t>
            </a:r>
            <a:r>
              <a:rPr lang="en-US" sz="1800" b="1" i="1" dirty="0"/>
              <a:t>“I’ll sell them and give the money to my favorite charity!”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879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1342918-71D3-F119-43AC-6F7D9428A1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69282" y="5528463"/>
            <a:ext cx="5388260" cy="800715"/>
          </a:xfrm>
          <a:prstGeom prst="rect">
            <a:avLst/>
          </a:prstGeom>
        </p:spPr>
      </p:pic>
      <p:pic>
        <p:nvPicPr>
          <p:cNvPr id="20" name="Picture 1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D2B101A-F3E5-8DE6-40F4-C1A01E807E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282" y="4631588"/>
            <a:ext cx="5388260" cy="800715"/>
          </a:xfrm>
          <a:prstGeom prst="rect">
            <a:avLst/>
          </a:prstGeom>
        </p:spPr>
      </p:pic>
      <p:pic>
        <p:nvPicPr>
          <p:cNvPr id="21" name="Picture 20" descr="A black background with text&#10;&#10;Description automatically generated">
            <a:extLst>
              <a:ext uri="{FF2B5EF4-FFF2-40B4-BE49-F238E27FC236}">
                <a16:creationId xmlns:a16="http://schemas.microsoft.com/office/drawing/2014/main" id="{8CF2BAAA-B161-0E72-8E33-8B28C9BF0AD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282" y="3734714"/>
            <a:ext cx="5388260" cy="800715"/>
          </a:xfrm>
          <a:prstGeom prst="rect">
            <a:avLst/>
          </a:prstGeom>
        </p:spPr>
      </p:pic>
      <p:pic>
        <p:nvPicPr>
          <p:cNvPr id="22" name="Picture 2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B974FA6-73B2-0B33-8345-27A4072819C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282" y="2837839"/>
            <a:ext cx="5388260" cy="800715"/>
          </a:xfrm>
          <a:prstGeom prst="rect">
            <a:avLst/>
          </a:prstGeom>
        </p:spPr>
      </p:pic>
      <p:pic>
        <p:nvPicPr>
          <p:cNvPr id="23" name="Picture 22" descr="A black rectangle with blue text&#10;&#10;Description automatically generated">
            <a:extLst>
              <a:ext uri="{FF2B5EF4-FFF2-40B4-BE49-F238E27FC236}">
                <a16:creationId xmlns:a16="http://schemas.microsoft.com/office/drawing/2014/main" id="{C8E6442A-8C7E-3F87-0B2F-4322947476C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9282" y="1940964"/>
            <a:ext cx="5388260" cy="800715"/>
          </a:xfrm>
          <a:prstGeom prst="rect">
            <a:avLst/>
          </a:prstGeom>
        </p:spPr>
      </p:pic>
      <p:pic>
        <p:nvPicPr>
          <p:cNvPr id="24" name="Picture 2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5494003-06C3-77AD-A9BE-90B37DA463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282" y="1025339"/>
            <a:ext cx="5388260" cy="800715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0F3860E0-214D-211B-305B-4F8A6BD4ED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618693" y="5258901"/>
            <a:ext cx="1104024" cy="107027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4F74ECD-B593-FD37-BA5B-682DF9ADD448}"/>
              </a:ext>
            </a:extLst>
          </p:cNvPr>
          <p:cNvSpPr/>
          <p:nvPr/>
        </p:nvSpPr>
        <p:spPr>
          <a:xfrm>
            <a:off x="0" y="0"/>
            <a:ext cx="12192000" cy="31820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" name="Table 27">
            <a:extLst>
              <a:ext uri="{FF2B5EF4-FFF2-40B4-BE49-F238E27FC236}">
                <a16:creationId xmlns:a16="http://schemas.microsoft.com/office/drawing/2014/main" id="{FC28D14E-BA85-AE3B-CB81-CD12A874C5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739845"/>
              </p:ext>
            </p:extLst>
          </p:nvPr>
        </p:nvGraphicFramePr>
        <p:xfrm>
          <a:off x="6334457" y="1025339"/>
          <a:ext cx="5388260" cy="53038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94130">
                  <a:extLst>
                    <a:ext uri="{9D8B030D-6E8A-4147-A177-3AD203B41FA5}">
                      <a16:colId xmlns:a16="http://schemas.microsoft.com/office/drawing/2014/main" val="2993639547"/>
                    </a:ext>
                  </a:extLst>
                </a:gridCol>
                <a:gridCol w="2694130">
                  <a:extLst>
                    <a:ext uri="{9D8B030D-6E8A-4147-A177-3AD203B41FA5}">
                      <a16:colId xmlns:a16="http://schemas.microsoft.com/office/drawing/2014/main" val="2294030196"/>
                    </a:ext>
                  </a:extLst>
                </a:gridCol>
              </a:tblGrid>
              <a:tr h="466482">
                <a:tc>
                  <a:txBody>
                    <a:bodyPr/>
                    <a:lstStyle/>
                    <a:p>
                      <a:r>
                        <a:rPr lang="en-US" b="1"/>
                        <a:t>Dis-satisfier</a:t>
                      </a:r>
                      <a:endParaRPr lang="en-US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May Overdo</a:t>
                      </a:r>
                      <a:endParaRPr lang="en-US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0204597"/>
                  </a:ext>
                </a:extLst>
              </a:tr>
              <a:tr h="14952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Lack of respect for position and chain of command.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 desire for power can control all focus and interest, and position oneself over others.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57823123"/>
                  </a:ext>
                </a:extLst>
              </a:tr>
              <a:tr h="466482">
                <a:tc>
                  <a:txBody>
                    <a:bodyPr/>
                    <a:lstStyle/>
                    <a:p>
                      <a:r>
                        <a:rPr lang="en-US" b="1"/>
                        <a:t>Paid &amp; Volunteer Work</a:t>
                      </a:r>
                      <a:endParaRPr lang="en-US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Famous</a:t>
                      </a:r>
                      <a:endParaRPr lang="en-US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9583978"/>
                  </a:ext>
                </a:extLst>
              </a:tr>
              <a:tr h="2875576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92521"/>
                          </a:solidFill>
                          <a:effectLst/>
                        </a:rPr>
                        <a:t>Entrepreneurship, Political Science, Public Speaker, Litigation, Business,  Broadcasting/Communications, Venture Capitalism, Professional Sports, Leadership, Sales, Trade Jobs, Outdoor or Adventure Jobs</a:t>
                      </a:r>
                    </a:p>
                    <a:p>
                      <a:endParaRPr lang="en-US" sz="1400" dirty="0">
                        <a:solidFill>
                          <a:srgbClr val="292521"/>
                        </a:solidFill>
                        <a:effectLst/>
                      </a:endParaRPr>
                    </a:p>
                    <a:p>
                      <a:r>
                        <a:rPr lang="en-US" sz="1400" u="sng" dirty="0">
                          <a:solidFill>
                            <a:srgbClr val="292521"/>
                          </a:solidFill>
                          <a:effectLst/>
                        </a:rPr>
                        <a:t>Race Team: </a:t>
                      </a:r>
                      <a:r>
                        <a:rPr lang="en-US" sz="1400" u="none" dirty="0">
                          <a:solidFill>
                            <a:srgbClr val="292521"/>
                          </a:solidFill>
                          <a:effectLst/>
                        </a:rPr>
                        <a:t> Drive, Team Owner, Spokesperson</a:t>
                      </a:r>
                      <a:endParaRPr lang="en-US" sz="1400" dirty="0">
                        <a:solidFill>
                          <a:srgbClr val="292521"/>
                        </a:solidFill>
                        <a:effectLst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92521"/>
                          </a:solidFill>
                          <a:effectLst/>
                        </a:rPr>
                        <a:t>Sara Blakely (SPANX), Henry Ford, Sheila Johnson (co-founder B.E.T.), Tom Brady, Tiger Woods, </a:t>
                      </a:r>
                      <a:br>
                        <a:rPr lang="en-US" sz="1400" dirty="0">
                          <a:solidFill>
                            <a:srgbClr val="292521"/>
                          </a:solidFill>
                          <a:effectLst/>
                        </a:rPr>
                      </a:br>
                      <a:br>
                        <a:rPr lang="en-US" sz="1400" dirty="0">
                          <a:solidFill>
                            <a:srgbClr val="292521"/>
                          </a:solidFill>
                          <a:effectLst/>
                        </a:rPr>
                      </a:br>
                      <a:endParaRPr lang="en-US" sz="1400" dirty="0">
                        <a:solidFill>
                          <a:srgbClr val="292521"/>
                        </a:solidFill>
                        <a:effectLst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2088127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CAD6C78-6523-FA5E-A670-4CAD1E2C38B8}"/>
              </a:ext>
            </a:extLst>
          </p:cNvPr>
          <p:cNvSpPr txBox="1"/>
          <p:nvPr/>
        </p:nvSpPr>
        <p:spPr>
          <a:xfrm>
            <a:off x="6548582" y="318205"/>
            <a:ext cx="111249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INHERITANCE: </a:t>
            </a:r>
            <a:r>
              <a:rPr lang="en-US" sz="1800" b="1" i="1" dirty="0"/>
              <a:t>“I’ll get the cars published in car </a:t>
            </a:r>
            <a:br>
              <a:rPr lang="en-US" sz="1800" b="1" i="1" dirty="0"/>
            </a:br>
            <a:r>
              <a:rPr lang="en-US" sz="1800" b="1" i="1" dirty="0"/>
              <a:t>magazines and will take up racing as a hobby.”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513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1342918-71D3-F119-43AC-6F7D9428A1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9282" y="5528463"/>
            <a:ext cx="5388260" cy="800715"/>
          </a:xfrm>
          <a:prstGeom prst="rect">
            <a:avLst/>
          </a:prstGeom>
        </p:spPr>
      </p:pic>
      <p:pic>
        <p:nvPicPr>
          <p:cNvPr id="20" name="Picture 1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D2B101A-F3E5-8DE6-40F4-C1A01E807E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282" y="4631588"/>
            <a:ext cx="5388260" cy="800715"/>
          </a:xfrm>
          <a:prstGeom prst="rect">
            <a:avLst/>
          </a:prstGeom>
        </p:spPr>
      </p:pic>
      <p:pic>
        <p:nvPicPr>
          <p:cNvPr id="21" name="Picture 20" descr="A black background with text&#10;&#10;Description automatically generated">
            <a:extLst>
              <a:ext uri="{FF2B5EF4-FFF2-40B4-BE49-F238E27FC236}">
                <a16:creationId xmlns:a16="http://schemas.microsoft.com/office/drawing/2014/main" id="{8CF2BAAA-B161-0E72-8E33-8B28C9BF0AD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282" y="3734714"/>
            <a:ext cx="5388260" cy="800715"/>
          </a:xfrm>
          <a:prstGeom prst="rect">
            <a:avLst/>
          </a:prstGeom>
        </p:spPr>
      </p:pic>
      <p:pic>
        <p:nvPicPr>
          <p:cNvPr id="22" name="Picture 2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B974FA6-73B2-0B33-8345-27A4072819C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282" y="2837839"/>
            <a:ext cx="5388260" cy="800715"/>
          </a:xfrm>
          <a:prstGeom prst="rect">
            <a:avLst/>
          </a:prstGeom>
        </p:spPr>
      </p:pic>
      <p:pic>
        <p:nvPicPr>
          <p:cNvPr id="23" name="Picture 22" descr="A black rectangle with blue text&#10;&#10;Description automatically generated">
            <a:extLst>
              <a:ext uri="{FF2B5EF4-FFF2-40B4-BE49-F238E27FC236}">
                <a16:creationId xmlns:a16="http://schemas.microsoft.com/office/drawing/2014/main" id="{C8E6442A-8C7E-3F87-0B2F-4322947476C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9282" y="1940964"/>
            <a:ext cx="5388260" cy="800715"/>
          </a:xfrm>
          <a:prstGeom prst="rect">
            <a:avLst/>
          </a:prstGeom>
        </p:spPr>
      </p:pic>
      <p:pic>
        <p:nvPicPr>
          <p:cNvPr id="24" name="Picture 2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5494003-06C3-77AD-A9BE-90B37DA463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282" y="1025339"/>
            <a:ext cx="5388260" cy="800715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0F3860E0-214D-211B-305B-4F8A6BD4ED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618693" y="5258901"/>
            <a:ext cx="1104024" cy="107027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4F74ECD-B593-FD37-BA5B-682DF9ADD448}"/>
              </a:ext>
            </a:extLst>
          </p:cNvPr>
          <p:cNvSpPr/>
          <p:nvPr/>
        </p:nvSpPr>
        <p:spPr>
          <a:xfrm>
            <a:off x="0" y="0"/>
            <a:ext cx="12192000" cy="318205"/>
          </a:xfrm>
          <a:prstGeom prst="rect">
            <a:avLst/>
          </a:prstGeom>
          <a:solidFill>
            <a:srgbClr val="ACAC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" name="Table 27">
            <a:extLst>
              <a:ext uri="{FF2B5EF4-FFF2-40B4-BE49-F238E27FC236}">
                <a16:creationId xmlns:a16="http://schemas.microsoft.com/office/drawing/2014/main" id="{FC28D14E-BA85-AE3B-CB81-CD12A874C5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307965"/>
              </p:ext>
            </p:extLst>
          </p:nvPr>
        </p:nvGraphicFramePr>
        <p:xfrm>
          <a:off x="6334457" y="1025339"/>
          <a:ext cx="5388260" cy="53038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94130">
                  <a:extLst>
                    <a:ext uri="{9D8B030D-6E8A-4147-A177-3AD203B41FA5}">
                      <a16:colId xmlns:a16="http://schemas.microsoft.com/office/drawing/2014/main" val="2993639547"/>
                    </a:ext>
                  </a:extLst>
                </a:gridCol>
                <a:gridCol w="2694130">
                  <a:extLst>
                    <a:ext uri="{9D8B030D-6E8A-4147-A177-3AD203B41FA5}">
                      <a16:colId xmlns:a16="http://schemas.microsoft.com/office/drawing/2014/main" val="2294030196"/>
                    </a:ext>
                  </a:extLst>
                </a:gridCol>
              </a:tblGrid>
              <a:tr h="466482">
                <a:tc>
                  <a:txBody>
                    <a:bodyPr/>
                    <a:lstStyle/>
                    <a:p>
                      <a:r>
                        <a:rPr lang="en-US" b="1"/>
                        <a:t>Dis-satisfier</a:t>
                      </a:r>
                      <a:endParaRPr lang="en-US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May Overdo</a:t>
                      </a:r>
                      <a:endParaRPr lang="en-US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0204597"/>
                  </a:ext>
                </a:extLst>
              </a:tr>
              <a:tr h="14952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Lack of directions, order, and structure.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Close-minded and judgmental toward other viewpoints, being too rigid.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57823123"/>
                  </a:ext>
                </a:extLst>
              </a:tr>
              <a:tr h="466482">
                <a:tc>
                  <a:txBody>
                    <a:bodyPr/>
                    <a:lstStyle/>
                    <a:p>
                      <a:r>
                        <a:rPr lang="en-US" b="1"/>
                        <a:t>Paid &amp; Volunteer Work</a:t>
                      </a:r>
                      <a:endParaRPr lang="en-US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Famous</a:t>
                      </a:r>
                      <a:endParaRPr lang="en-US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9583978"/>
                  </a:ext>
                </a:extLst>
              </a:tr>
              <a:tr h="2875576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92521"/>
                          </a:solidFill>
                          <a:effectLst/>
                        </a:rPr>
                        <a:t>Government, Education, Quality Control, Insurance, Religious Roles, Military, Banking, Finance, Cultural Studies, Activism, Law Enforcement, Industrial/ Trade Jobs, Funeral Services</a:t>
                      </a:r>
                    </a:p>
                    <a:p>
                      <a:endParaRPr lang="en-US" sz="1400" dirty="0">
                        <a:solidFill>
                          <a:srgbClr val="29252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sng">
                          <a:solidFill>
                            <a:srgbClr val="292521"/>
                          </a:solidFill>
                          <a:effectLst/>
                        </a:rPr>
                        <a:t>Race Team: </a:t>
                      </a:r>
                      <a:r>
                        <a:rPr lang="en-US" sz="1400" u="none">
                          <a:solidFill>
                            <a:srgbClr val="292521"/>
                          </a:solidFill>
                          <a:effectLst/>
                        </a:rPr>
                        <a:t> CFO, Race, and Car Rules</a:t>
                      </a:r>
                      <a:endParaRPr lang="en-US" sz="1400">
                        <a:solidFill>
                          <a:srgbClr val="292521"/>
                        </a:solidFill>
                        <a:effectLst/>
                      </a:endParaRPr>
                    </a:p>
                    <a:p>
                      <a:endParaRPr lang="en-US" sz="1400" dirty="0">
                        <a:solidFill>
                          <a:srgbClr val="292521"/>
                        </a:solidFill>
                        <a:effectLst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92521"/>
                          </a:solidFill>
                          <a:effectLst/>
                        </a:rPr>
                        <a:t>Golda Meir, General George S. Patton, Lieutenant Anita Van Buren on Law &amp; Order, Tim Tebow, Rosa Parks, Billy Graham </a:t>
                      </a:r>
                      <a:br>
                        <a:rPr lang="en-US" sz="1400" dirty="0">
                          <a:solidFill>
                            <a:srgbClr val="292521"/>
                          </a:solidFill>
                          <a:effectLst/>
                        </a:rPr>
                      </a:br>
                      <a:endParaRPr lang="en-US" sz="1400" dirty="0">
                        <a:solidFill>
                          <a:srgbClr val="292521"/>
                        </a:solidFill>
                        <a:effectLst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2088127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074BC6A-93F0-8847-321A-2D9D3A528E8A}"/>
              </a:ext>
            </a:extLst>
          </p:cNvPr>
          <p:cNvSpPr txBox="1"/>
          <p:nvPr/>
        </p:nvSpPr>
        <p:spPr>
          <a:xfrm>
            <a:off x="5979833" y="318205"/>
            <a:ext cx="6097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INHERITANCE: </a:t>
            </a:r>
            <a:r>
              <a:rPr lang="en-US" b="1" i="1" dirty="0"/>
              <a:t>“I’ll</a:t>
            </a:r>
            <a:r>
              <a:rPr lang="en-US" sz="1800" b="1" i="1" dirty="0"/>
              <a:t> organize everything, check the insurance, and review laws and regulations.”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931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CB2DB-B99D-2546-2A4A-4BFA7DD54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6574" y="1775811"/>
            <a:ext cx="8558852" cy="3306377"/>
          </a:xfrm>
        </p:spPr>
        <p:txBody>
          <a:bodyPr>
            <a:norm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200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Workplace Motivators, in a practical way, provide a </a:t>
            </a:r>
            <a:r>
              <a:rPr lang="en-US" sz="3200" kern="100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common language </a:t>
            </a:r>
            <a:r>
              <a:rPr lang="en-US" sz="3200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understanding and </a:t>
            </a:r>
            <a:r>
              <a:rPr lang="en-US" sz="3200" kern="100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discussing </a:t>
            </a:r>
            <a:r>
              <a:rPr lang="en-US" sz="3200" kern="1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differences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2800" kern="100" dirty="0">
              <a:solidFill>
                <a:srgbClr val="29252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kern="100" dirty="0">
                <a:solidFill>
                  <a:srgbClr val="29252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helps us understand and benefit from the</a:t>
            </a:r>
            <a:br>
              <a:rPr lang="en-US" sz="2400" kern="100" dirty="0">
                <a:solidFill>
                  <a:srgbClr val="29252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solidFill>
                  <a:srgbClr val="29252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value of different opinions</a:t>
            </a:r>
            <a:r>
              <a:rPr lang="en-US" sz="2400" kern="100" dirty="0">
                <a:solidFill>
                  <a:srgbClr val="29252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which also helps us understand the </a:t>
            </a:r>
            <a:r>
              <a:rPr lang="en-US" sz="2400" kern="1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value of every relationship</a:t>
            </a:r>
            <a:r>
              <a:rPr lang="en-US" sz="2400" kern="100" dirty="0">
                <a:solidFill>
                  <a:srgbClr val="29252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778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105F48A1-5CF5-71D7-2683-7CC36DBA8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05421" y="493391"/>
            <a:ext cx="1104024" cy="107027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D34D061-4343-C59B-80BD-1F9A03D1055F}"/>
              </a:ext>
            </a:extLst>
          </p:cNvPr>
          <p:cNvSpPr txBox="1">
            <a:spLocks/>
          </p:cNvSpPr>
          <p:nvPr/>
        </p:nvSpPr>
        <p:spPr>
          <a:xfrm>
            <a:off x="0" y="566759"/>
            <a:ext cx="12192000" cy="4707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Nathan and His Team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60C0AE0-6C5A-75B5-35B1-62207F23F657}"/>
              </a:ext>
            </a:extLst>
          </p:cNvPr>
          <p:cNvCxnSpPr>
            <a:cxnSpLocks/>
          </p:cNvCxnSpPr>
          <p:nvPr/>
        </p:nvCxnSpPr>
        <p:spPr>
          <a:xfrm>
            <a:off x="6251248" y="2307062"/>
            <a:ext cx="280398" cy="1255329"/>
          </a:xfrm>
          <a:prstGeom prst="line">
            <a:avLst/>
          </a:prstGeom>
          <a:ln w="762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6B885F3B-177C-17AC-239F-8A441F751DA7}"/>
              </a:ext>
            </a:extLst>
          </p:cNvPr>
          <p:cNvSpPr/>
          <p:nvPr/>
        </p:nvSpPr>
        <p:spPr>
          <a:xfrm>
            <a:off x="5242777" y="1281475"/>
            <a:ext cx="1735611" cy="1735611"/>
          </a:xfrm>
          <a:prstGeom prst="ellipse">
            <a:avLst/>
          </a:prstGeom>
          <a:solidFill>
            <a:srgbClr val="FEFAF8"/>
          </a:solidFill>
          <a:ln w="762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1BD4D1-0893-E444-6FCA-0DD8805FC2B6}"/>
              </a:ext>
            </a:extLst>
          </p:cNvPr>
          <p:cNvSpPr txBox="1"/>
          <p:nvPr/>
        </p:nvSpPr>
        <p:spPr>
          <a:xfrm>
            <a:off x="5184174" y="1734072"/>
            <a:ext cx="1848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Economic </a:t>
            </a:r>
            <a:br>
              <a:rPr lang="en-US" sz="1600" b="1" dirty="0">
                <a:solidFill>
                  <a:srgbClr val="000000"/>
                </a:solidFill>
              </a:rPr>
            </a:br>
            <a:r>
              <a:rPr lang="en-US" sz="1600" b="1" dirty="0">
                <a:solidFill>
                  <a:srgbClr val="000000"/>
                </a:solidFill>
              </a:rPr>
              <a:t>&amp; Political Leader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A5FF0D-BCB1-AD55-9E3C-5C6F097DA72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42261" y="3160059"/>
            <a:ext cx="11790087" cy="369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869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-up of a paper&#10;&#10;Description automatically generated">
            <a:extLst>
              <a:ext uri="{FF2B5EF4-FFF2-40B4-BE49-F238E27FC236}">
                <a16:creationId xmlns:a16="http://schemas.microsoft.com/office/drawing/2014/main" id="{9A214DAD-6455-8842-5DCB-1386F28790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14" b="16290"/>
          <a:stretch/>
        </p:blipFill>
        <p:spPr>
          <a:xfrm>
            <a:off x="-7748" y="953026"/>
            <a:ext cx="6602143" cy="5904974"/>
          </a:xfrm>
          <a:prstGeom prst="rect">
            <a:avLst/>
          </a:prstGeom>
        </p:spPr>
      </p:pic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6E6DA59-BC53-1154-7418-DB316B07D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906" y="745850"/>
            <a:ext cx="2364746" cy="1675804"/>
          </a:xfrm>
          <a:prstGeom prst="rect">
            <a:avLst/>
          </a:prstGeom>
        </p:spPr>
      </p:pic>
      <p:pic>
        <p:nvPicPr>
          <p:cNvPr id="11" name="Picture 10" descr="A diagram of people in a circle&#10;&#10;Description automatically generated">
            <a:extLst>
              <a:ext uri="{FF2B5EF4-FFF2-40B4-BE49-F238E27FC236}">
                <a16:creationId xmlns:a16="http://schemas.microsoft.com/office/drawing/2014/main" id="{F971DE49-0583-03F1-B378-547C8616C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1657" y="561184"/>
            <a:ext cx="5045202" cy="5045202"/>
          </a:xfrm>
          <a:prstGeom prst="rect">
            <a:avLst/>
          </a:prstGeom>
        </p:spPr>
      </p:pic>
      <p:pic>
        <p:nvPicPr>
          <p:cNvPr id="21" name="Picture 2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7B4C2BB-0610-EA39-9077-21308E167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1657" y="5867945"/>
            <a:ext cx="2286298" cy="585046"/>
          </a:xfrm>
          <a:prstGeom prst="rect">
            <a:avLst/>
          </a:prstGeom>
        </p:spPr>
      </p:pic>
      <p:pic>
        <p:nvPicPr>
          <p:cNvPr id="23" name="Picture 2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743C43A-D566-F9A5-BB8C-89582DA3A3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3098" y="5867945"/>
            <a:ext cx="1670460" cy="585046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A71F7FE6-AA17-CCCA-81E1-356A97AD5A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05421" y="493391"/>
            <a:ext cx="1104024" cy="107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683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F4C3367-E565-9BB0-13E3-1E4937C87A0C}"/>
              </a:ext>
            </a:extLst>
          </p:cNvPr>
          <p:cNvCxnSpPr>
            <a:cxnSpLocks/>
          </p:cNvCxnSpPr>
          <p:nvPr/>
        </p:nvCxnSpPr>
        <p:spPr>
          <a:xfrm>
            <a:off x="11121228" y="2385260"/>
            <a:ext cx="361061" cy="1319796"/>
          </a:xfrm>
          <a:prstGeom prst="line">
            <a:avLst/>
          </a:prstGeom>
          <a:ln w="76200">
            <a:solidFill>
              <a:srgbClr val="F5C2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6CBAF84-DC4A-273B-CBAF-A0AE89678AF2}"/>
              </a:ext>
            </a:extLst>
          </p:cNvPr>
          <p:cNvCxnSpPr>
            <a:cxnSpLocks/>
          </p:cNvCxnSpPr>
          <p:nvPr/>
        </p:nvCxnSpPr>
        <p:spPr>
          <a:xfrm flipH="1">
            <a:off x="8231256" y="2632793"/>
            <a:ext cx="331011" cy="1372926"/>
          </a:xfrm>
          <a:prstGeom prst="line">
            <a:avLst/>
          </a:prstGeom>
          <a:ln w="76200">
            <a:solidFill>
              <a:srgbClr val="7514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979D1C-5DC6-1BF9-6A2B-70478620FFFF}"/>
              </a:ext>
            </a:extLst>
          </p:cNvPr>
          <p:cNvCxnSpPr>
            <a:cxnSpLocks/>
          </p:cNvCxnSpPr>
          <p:nvPr/>
        </p:nvCxnSpPr>
        <p:spPr>
          <a:xfrm>
            <a:off x="6251248" y="2307062"/>
            <a:ext cx="280398" cy="1255329"/>
          </a:xfrm>
          <a:prstGeom prst="line">
            <a:avLst/>
          </a:prstGeom>
          <a:ln w="762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F9E907B-FAC1-8680-44F7-ACAFD9A9513C}"/>
              </a:ext>
            </a:extLst>
          </p:cNvPr>
          <p:cNvCxnSpPr>
            <a:cxnSpLocks/>
          </p:cNvCxnSpPr>
          <p:nvPr/>
        </p:nvCxnSpPr>
        <p:spPr>
          <a:xfrm flipH="1">
            <a:off x="2134300" y="2498339"/>
            <a:ext cx="914517" cy="1229347"/>
          </a:xfrm>
          <a:prstGeom prst="line">
            <a:avLst/>
          </a:prstGeom>
          <a:ln w="76200">
            <a:solidFill>
              <a:srgbClr val="ACAC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4437AC4-110F-207F-761F-4DCEF166BE60}"/>
              </a:ext>
            </a:extLst>
          </p:cNvPr>
          <p:cNvCxnSpPr/>
          <p:nvPr/>
        </p:nvCxnSpPr>
        <p:spPr>
          <a:xfrm flipH="1">
            <a:off x="605118" y="2460812"/>
            <a:ext cx="578223" cy="1129553"/>
          </a:xfrm>
          <a:prstGeom prst="line">
            <a:avLst/>
          </a:prstGeom>
          <a:ln w="76200">
            <a:solidFill>
              <a:srgbClr val="377E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680E153F-5F3C-FC52-CF06-1DA825BC76EC}"/>
              </a:ext>
            </a:extLst>
          </p:cNvPr>
          <p:cNvSpPr/>
          <p:nvPr/>
        </p:nvSpPr>
        <p:spPr>
          <a:xfrm>
            <a:off x="351233" y="1579695"/>
            <a:ext cx="1735611" cy="1735611"/>
          </a:xfrm>
          <a:prstGeom prst="ellipse">
            <a:avLst/>
          </a:prstGeom>
          <a:solidFill>
            <a:srgbClr val="377E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C8F4442-333D-837E-484D-A6E01493856A}"/>
              </a:ext>
            </a:extLst>
          </p:cNvPr>
          <p:cNvSpPr/>
          <p:nvPr/>
        </p:nvSpPr>
        <p:spPr>
          <a:xfrm>
            <a:off x="2485016" y="1476646"/>
            <a:ext cx="1735611" cy="1735611"/>
          </a:xfrm>
          <a:prstGeom prst="ellipse">
            <a:avLst/>
          </a:prstGeom>
          <a:solidFill>
            <a:srgbClr val="ACAC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FBC95ED-2DD5-99B2-C331-EB2A3901C87F}"/>
              </a:ext>
            </a:extLst>
          </p:cNvPr>
          <p:cNvSpPr/>
          <p:nvPr/>
        </p:nvSpPr>
        <p:spPr>
          <a:xfrm>
            <a:off x="5242777" y="1281475"/>
            <a:ext cx="1735611" cy="1735611"/>
          </a:xfrm>
          <a:prstGeom prst="ellipse">
            <a:avLst/>
          </a:prstGeom>
          <a:solidFill>
            <a:srgbClr val="000000"/>
          </a:solidFill>
          <a:ln w="76200">
            <a:solidFill>
              <a:srgbClr val="F5C2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4F650FF-D613-B467-AAF0-62CAB51711BE}"/>
              </a:ext>
            </a:extLst>
          </p:cNvPr>
          <p:cNvSpPr/>
          <p:nvPr/>
        </p:nvSpPr>
        <p:spPr>
          <a:xfrm>
            <a:off x="7686007" y="1591664"/>
            <a:ext cx="1735611" cy="1735611"/>
          </a:xfrm>
          <a:prstGeom prst="ellipse">
            <a:avLst/>
          </a:prstGeom>
          <a:solidFill>
            <a:srgbClr val="7514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F22FE8D-557A-8B7A-4D57-AC05245066A1}"/>
              </a:ext>
            </a:extLst>
          </p:cNvPr>
          <p:cNvSpPr/>
          <p:nvPr/>
        </p:nvSpPr>
        <p:spPr>
          <a:xfrm>
            <a:off x="10153869" y="1384889"/>
            <a:ext cx="1735611" cy="1735611"/>
          </a:xfrm>
          <a:prstGeom prst="ellipse">
            <a:avLst/>
          </a:prstGeom>
          <a:solidFill>
            <a:srgbClr val="F5C2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84174" y="1734072"/>
            <a:ext cx="1848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Economic 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&amp; Political Leader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A5FF0D-BCB1-AD55-9E3C-5C6F097DA7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2261" y="3160059"/>
            <a:ext cx="11790087" cy="369794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D34D061-4343-C59B-80BD-1F9A03D1055F}"/>
              </a:ext>
            </a:extLst>
          </p:cNvPr>
          <p:cNvSpPr txBox="1">
            <a:spLocks/>
          </p:cNvSpPr>
          <p:nvPr/>
        </p:nvSpPr>
        <p:spPr>
          <a:xfrm>
            <a:off x="0" y="566759"/>
            <a:ext cx="12192000" cy="4707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Nathan and His Team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7AE4CE-C0E4-165E-1073-7520011B6D01}"/>
              </a:ext>
            </a:extLst>
          </p:cNvPr>
          <p:cNvSpPr txBox="1"/>
          <p:nvPr/>
        </p:nvSpPr>
        <p:spPr>
          <a:xfrm>
            <a:off x="243187" y="2145868"/>
            <a:ext cx="1951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Altruistic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Leader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03A70-AB35-64D6-AB22-8202AF79A96F}"/>
              </a:ext>
            </a:extLst>
          </p:cNvPr>
          <p:cNvSpPr txBox="1"/>
          <p:nvPr/>
        </p:nvSpPr>
        <p:spPr>
          <a:xfrm>
            <a:off x="2323055" y="2072468"/>
            <a:ext cx="2083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Regulatory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Leader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CB3848-B573-41DE-6CB0-AD73B5FEFD5E}"/>
              </a:ext>
            </a:extLst>
          </p:cNvPr>
          <p:cNvSpPr txBox="1"/>
          <p:nvPr/>
        </p:nvSpPr>
        <p:spPr>
          <a:xfrm>
            <a:off x="7436223" y="2198184"/>
            <a:ext cx="2248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Knowledge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Leader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E07AC4-905B-98B1-2293-4B0BE9DD7609}"/>
              </a:ext>
            </a:extLst>
          </p:cNvPr>
          <p:cNvSpPr txBox="1"/>
          <p:nvPr/>
        </p:nvSpPr>
        <p:spPr>
          <a:xfrm>
            <a:off x="10160370" y="1965248"/>
            <a:ext cx="1651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Results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Leader</a:t>
            </a:r>
          </a:p>
        </p:txBody>
      </p:sp>
    </p:spTree>
    <p:extLst>
      <p:ext uri="{BB962C8B-B14F-4D97-AF65-F5344CB8AC3E}">
        <p14:creationId xmlns:p14="http://schemas.microsoft.com/office/powerpoint/2010/main" val="34655107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36D90-A9C5-07FB-204D-CDF1085A1DF5}"/>
              </a:ext>
            </a:extLst>
          </p:cNvPr>
          <p:cNvSpPr txBox="1"/>
          <p:nvPr/>
        </p:nvSpPr>
        <p:spPr>
          <a:xfrm>
            <a:off x="716428" y="1780232"/>
            <a:ext cx="107591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Employee’s Energizers and Exhausters: </a:t>
            </a:r>
            <a:r>
              <a:rPr lang="en-US" dirty="0"/>
              <a:t>Team Members Review Energizers and Stressors; Determine – What You Want to Do More Of and What You Want to Delegate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Leader’s Delegation Proclamation: </a:t>
            </a:r>
            <a:r>
              <a:rPr lang="en-US" b="0" dirty="0"/>
              <a:t>Review Teams Top Motivators; Reviews Tasks and Projects; Create Delegation Suggestions, Discuss with the Team</a:t>
            </a:r>
            <a:br>
              <a:rPr lang="en-US" b="0" dirty="0"/>
            </a:br>
            <a:endParaRPr lang="en-US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Resolving Conflict: </a:t>
            </a:r>
            <a:r>
              <a:rPr lang="en-US" b="0" dirty="0"/>
              <a:t>Reviewing Each Person’s Viewpoint, Sharing Top Motivators, What Each Person Wants the Other Person to Understand, Discuss Potential Fixes</a:t>
            </a:r>
            <a:endParaRPr lang="en-US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A16B91-D5C2-0059-2E83-400B5A05A1B4}"/>
              </a:ext>
            </a:extLst>
          </p:cNvPr>
          <p:cNvSpPr/>
          <p:nvPr/>
        </p:nvSpPr>
        <p:spPr>
          <a:xfrm>
            <a:off x="1720938" y="5264759"/>
            <a:ext cx="3381148" cy="1158890"/>
          </a:xfrm>
          <a:prstGeom prst="rect">
            <a:avLst/>
          </a:prstGeom>
          <a:solidFill>
            <a:srgbClr val="F8D8DB">
              <a:alpha val="50196"/>
            </a:srgbClr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accent3"/>
                </a:solidFill>
              </a:rPr>
              <a:t>www.motivatorsppd.com</a:t>
            </a:r>
            <a:endParaRPr lang="en-US" b="1" dirty="0">
              <a:solidFill>
                <a:schemeClr val="accent3"/>
              </a:solidFill>
            </a:endParaRPr>
          </a:p>
        </p:txBody>
      </p:sp>
      <p:pic>
        <p:nvPicPr>
          <p:cNvPr id="10" name="Picture 9" descr="A qr code with black squares&#10;&#10;Description automatically generated">
            <a:extLst>
              <a:ext uri="{FF2B5EF4-FFF2-40B4-BE49-F238E27FC236}">
                <a16:creationId xmlns:a16="http://schemas.microsoft.com/office/drawing/2014/main" id="{DC032A30-BD99-B5A9-591E-BC9DED3FC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13" y="5234909"/>
            <a:ext cx="1172734" cy="117273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8756EF8-7E02-BDCD-858E-C963D0619BAD}"/>
              </a:ext>
            </a:extLst>
          </p:cNvPr>
          <p:cNvSpPr txBox="1">
            <a:spLocks/>
          </p:cNvSpPr>
          <p:nvPr/>
        </p:nvSpPr>
        <p:spPr>
          <a:xfrm>
            <a:off x="0" y="592926"/>
            <a:ext cx="12192000" cy="873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200" b="1" spc="300" dirty="0">
                <a:solidFill>
                  <a:schemeClr val="accent3"/>
                </a:solidFill>
                <a:latin typeface="Century Gothic" panose="020B0502020202020204" pitchFamily="34" charset="0"/>
              </a:rPr>
              <a:t>WORKPLACE MOTIVATORS</a:t>
            </a:r>
            <a:br>
              <a:rPr lang="en-US" b="1" spc="300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r>
              <a:rPr lang="en-US" dirty="0"/>
              <a:t>Insights and Exercises for Teams</a:t>
            </a:r>
          </a:p>
        </p:txBody>
      </p:sp>
      <p:pic>
        <p:nvPicPr>
          <p:cNvPr id="16" name="Picture 1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BA6D39F-B654-AB8C-4513-9FD08FC35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885" y="5080273"/>
            <a:ext cx="3382182" cy="1436366"/>
          </a:xfrm>
          <a:prstGeom prst="rect">
            <a:avLst/>
          </a:prstGeom>
        </p:spPr>
      </p:pic>
      <p:pic>
        <p:nvPicPr>
          <p:cNvPr id="18" name="Picture 1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A6F286F-C9A5-2EEE-FE6A-BC85F3EEC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9547" y="5080273"/>
            <a:ext cx="3381148" cy="143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2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17F4A27-8750-BF35-ED20-CCB0A0FBE6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59"/>
          <a:stretch/>
        </p:blipFill>
        <p:spPr>
          <a:xfrm>
            <a:off x="4662441" y="3572777"/>
            <a:ext cx="2867118" cy="328522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C4ED5C-02F9-9360-8884-CA317667F6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459"/>
          <a:stretch/>
        </p:blipFill>
        <p:spPr>
          <a:xfrm>
            <a:off x="8486682" y="3572777"/>
            <a:ext cx="2867118" cy="328522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F0B050-6657-242F-8FF1-9DC4F5EE08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459"/>
          <a:stretch/>
        </p:blipFill>
        <p:spPr>
          <a:xfrm>
            <a:off x="838200" y="3572779"/>
            <a:ext cx="2867116" cy="328522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71E2C7-B4FA-240D-15FA-C0CE0113F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6864"/>
            <a:ext cx="10515600" cy="1032081"/>
          </a:xfrm>
        </p:spPr>
        <p:txBody>
          <a:bodyPr/>
          <a:lstStyle/>
          <a:p>
            <a:pPr algn="ctr"/>
            <a:r>
              <a:rPr lang="en-US" sz="3600" i="0" dirty="0">
                <a:solidFill>
                  <a:srgbClr val="000000"/>
                </a:solidFill>
                <a:effectLst/>
              </a:rPr>
              <a:t>How to Get the Most from This Report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7FCED-577A-1F84-52D3-E31D6E834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995" y="1518945"/>
            <a:ext cx="11102009" cy="1602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Use the </a:t>
            </a:r>
            <a:r>
              <a:rPr lang="en-US" b="1" dirty="0"/>
              <a:t>Action Plan Worksheets </a:t>
            </a:r>
            <a:r>
              <a:rPr lang="en-US" dirty="0"/>
              <a:t>to dive deeper into your results.  Plan on sharing the Team Building Summary with your teammates. Have them share, too.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Use the </a:t>
            </a:r>
            <a:r>
              <a:rPr lang="en-US" b="1" dirty="0"/>
              <a:t>Summary Memory Jogger </a:t>
            </a:r>
            <a:r>
              <a:rPr lang="en-US" dirty="0"/>
              <a:t>card (found on </a:t>
            </a:r>
            <a:r>
              <a:rPr lang="en-US" dirty="0">
                <a:solidFill>
                  <a:srgbClr val="F03D37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www.motivatorsppd.com</a:t>
            </a:r>
            <a:r>
              <a:rPr lang="en-US" dirty="0">
                <a:solidFill>
                  <a:srgbClr val="F03D37"/>
                </a:solidFill>
              </a:rPr>
              <a:t> </a:t>
            </a:r>
            <a:r>
              <a:rPr lang="en-US" dirty="0"/>
              <a:t>)to manage your energy and focus and better understand everyone you work and live with.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3DC8FD-25B5-DBA2-062E-B41D1A6B4542}"/>
              </a:ext>
            </a:extLst>
          </p:cNvPr>
          <p:cNvSpPr/>
          <p:nvPr/>
        </p:nvSpPr>
        <p:spPr>
          <a:xfrm>
            <a:off x="598286" y="6217188"/>
            <a:ext cx="3315370" cy="6408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</a:rPr>
              <a:t>Page 19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0AB8EE-2DAD-18EB-EDC0-63F321730055}"/>
              </a:ext>
            </a:extLst>
          </p:cNvPr>
          <p:cNvSpPr/>
          <p:nvPr/>
        </p:nvSpPr>
        <p:spPr>
          <a:xfrm>
            <a:off x="4438315" y="6217188"/>
            <a:ext cx="3315370" cy="6408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</a:rPr>
              <a:t>Page 20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5F94D6-FBAF-EB14-795E-B71D08029055}"/>
              </a:ext>
            </a:extLst>
          </p:cNvPr>
          <p:cNvSpPr/>
          <p:nvPr/>
        </p:nvSpPr>
        <p:spPr>
          <a:xfrm>
            <a:off x="8262556" y="6217188"/>
            <a:ext cx="3315370" cy="6408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tx1"/>
                </a:solidFill>
              </a:rPr>
              <a:t>Pages 21-22</a:t>
            </a:r>
          </a:p>
        </p:txBody>
      </p:sp>
    </p:spTree>
    <p:extLst>
      <p:ext uri="{BB962C8B-B14F-4D97-AF65-F5344CB8AC3E}">
        <p14:creationId xmlns:p14="http://schemas.microsoft.com/office/powerpoint/2010/main" val="2293198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6F7F8B-261F-E921-1432-9F54108F2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415" y="593726"/>
            <a:ext cx="11223170" cy="149633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9000"/>
              </a:spcAft>
            </a:pPr>
            <a:r>
              <a:rPr lang="en-US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Workplace Motivation: </a:t>
            </a:r>
            <a:br>
              <a:rPr lang="en-US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Drive Like You Have the Keys to a </a:t>
            </a:r>
            <a:b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Ferrari with a Full Tank of Gas</a:t>
            </a:r>
            <a:b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000" b="1" spc="300" dirty="0">
                <a:solidFill>
                  <a:schemeClr val="accent2"/>
                </a:solidFill>
                <a:latin typeface="Century Gothic" panose="020B0502020202020204" pitchFamily="34" charset="0"/>
              </a:rPr>
              <a:t>WHAT YOU WISH YOU KNEW</a:t>
            </a:r>
            <a:endParaRPr lang="en-US" sz="4800" b="1" spc="300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C8DC86C-E766-E770-DDE4-EB79F58C4F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0455" y="5783524"/>
            <a:ext cx="2679771" cy="7093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E2D58C-E029-FD7C-E8DA-F0797934DA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11" t="-3445" r="34213" b="-1"/>
          <a:stretch/>
        </p:blipFill>
        <p:spPr>
          <a:xfrm>
            <a:off x="3443968" y="5807050"/>
            <a:ext cx="6106885" cy="6858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FD5929-6680-AF6C-3E01-35F1CD77CD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848" t="-3445" b="-1"/>
          <a:stretch/>
        </p:blipFill>
        <p:spPr>
          <a:xfrm>
            <a:off x="9693728" y="5807050"/>
            <a:ext cx="2013857" cy="6858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0EEE0C-1BD7-505F-F212-E408C4715BE5}"/>
              </a:ext>
            </a:extLst>
          </p:cNvPr>
          <p:cNvSpPr txBox="1"/>
          <p:nvPr/>
        </p:nvSpPr>
        <p:spPr>
          <a:xfrm>
            <a:off x="3048740" y="5232199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DE361E"/>
                </a:solidFill>
              </a:rPr>
              <a:t>Episode 92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  <a:hlinkClick r:id="rId7"/>
              </a:rPr>
              <a:t>www.pricelessprofessional.com/ferrari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5457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03E02-2FFD-8B81-05ED-A3BC769ED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2266122"/>
            <a:ext cx="3941242" cy="765651"/>
          </a:xfrm>
        </p:spPr>
        <p:txBody>
          <a:bodyPr>
            <a:normAutofit/>
          </a:bodyPr>
          <a:lstStyle/>
          <a:p>
            <a:r>
              <a:rPr lang="en-US" sz="2400" b="1" spc="300" dirty="0">
                <a:solidFill>
                  <a:schemeClr val="accent5"/>
                </a:solidFill>
              </a:rPr>
              <a:t>HIRING HELP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D4D431-EA58-2724-7558-C6507BEFE3F5}"/>
              </a:ext>
            </a:extLst>
          </p:cNvPr>
          <p:cNvSpPr txBox="1"/>
          <p:nvPr/>
        </p:nvSpPr>
        <p:spPr>
          <a:xfrm>
            <a:off x="524741" y="3031773"/>
            <a:ext cx="41002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 leaders think that</a:t>
            </a:r>
            <a:r>
              <a:rPr lang="en-US" sz="3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enough </a:t>
            </a:r>
          </a:p>
          <a:p>
            <a:r>
              <a:rPr lang="en-US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training anyone can do the job</a:t>
            </a:r>
            <a:r>
              <a:rPr lang="en-US" sz="3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3078" name="Picture 6" descr="How Dangerous Is It to Drive with Your Dog in the Car?">
            <a:extLst>
              <a:ext uri="{FF2B5EF4-FFF2-40B4-BE49-F238E27FC236}">
                <a16:creationId xmlns:a16="http://schemas.microsoft.com/office/drawing/2014/main" id="{5A74D758-F889-F5FA-676E-5BBE79F1C3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5" t="1781" r="13149" b="3090"/>
          <a:stretch/>
        </p:blipFill>
        <p:spPr bwMode="auto">
          <a:xfrm>
            <a:off x="5026385" y="234178"/>
            <a:ext cx="7165615" cy="662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2324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tse1.mm.bing.net/th?&amp;id=OIP.M2220dc855e0f6df488ce1e2ab290a792o0&amp;w=300&amp;h=300&amp;c=0&amp;pid=1.9&amp;rs=0&amp;p=0">
            <a:extLst>
              <a:ext uri="{FF2B5EF4-FFF2-40B4-BE49-F238E27FC236}">
                <a16:creationId xmlns:a16="http://schemas.microsoft.com/office/drawing/2014/main" id="{341E623F-0987-3133-7667-E3A165675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541"/>
            <a:ext cx="2290536" cy="210247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img.izismile.com/img/img2/20090916/giant_in_small_car_05.jpg">
            <a:extLst>
              <a:ext uri="{FF2B5EF4-FFF2-40B4-BE49-F238E27FC236}">
                <a16:creationId xmlns:a16="http://schemas.microsoft.com/office/drawing/2014/main" id="{4A455681-C094-F476-52BC-74181A6C89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8" r="3795" b="32246"/>
          <a:stretch/>
        </p:blipFill>
        <p:spPr bwMode="auto">
          <a:xfrm>
            <a:off x="2438400" y="243155"/>
            <a:ext cx="2290536" cy="210248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e's Still Pushing the Limit of His Car but…” – Former F1 Driver Reveals  'Mad Max' Verstappen's Secret to Transformational Success -  EssentiallySports">
            <a:extLst>
              <a:ext uri="{FF2B5EF4-FFF2-40B4-BE49-F238E27FC236}">
                <a16:creationId xmlns:a16="http://schemas.microsoft.com/office/drawing/2014/main" id="{8802C111-1287-C7B9-F76D-24452CAD2D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3" r="2834"/>
          <a:stretch/>
        </p:blipFill>
        <p:spPr bwMode="auto">
          <a:xfrm>
            <a:off x="0" y="2470570"/>
            <a:ext cx="4728936" cy="4365170"/>
          </a:xfrm>
          <a:prstGeom prst="rect">
            <a:avLst/>
          </a:prstGeom>
          <a:ln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4CFA93-8C5C-D912-7429-68168349CAF8}"/>
              </a:ext>
            </a:extLst>
          </p:cNvPr>
          <p:cNvSpPr txBox="1"/>
          <p:nvPr/>
        </p:nvSpPr>
        <p:spPr>
          <a:xfrm>
            <a:off x="5314122" y="678244"/>
            <a:ext cx="62815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Make sure the candidate’s ”Gas in the Tank” match the job’s rewards…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29B1DB8-5748-D69B-D2E4-C191699FE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931424" y="2939065"/>
            <a:ext cx="3066464" cy="297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653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EACD4-0547-4A10-8A32-57CB8157B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27" y="304800"/>
            <a:ext cx="4747224" cy="6553200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Chris is Director of Finance  Champion!</a:t>
            </a:r>
            <a:br>
              <a:rPr lang="en-US" sz="5400" dirty="0">
                <a:solidFill>
                  <a:schemeClr val="accent1"/>
                </a:solidFill>
              </a:rPr>
            </a:br>
            <a:br>
              <a:rPr lang="en-US" sz="5400" dirty="0">
                <a:solidFill>
                  <a:schemeClr val="accent1"/>
                </a:solidFill>
              </a:rPr>
            </a:b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4" name="Picture 8" descr="He's Still Pushing the Limit of His Car but…” – Former F1 Driver Reveals  'Mad Max' Verstappen's Secret to Transformational Success -  EssentiallySports">
            <a:extLst>
              <a:ext uri="{FF2B5EF4-FFF2-40B4-BE49-F238E27FC236}">
                <a16:creationId xmlns:a16="http://schemas.microsoft.com/office/drawing/2014/main" id="{84B8AAD5-9CCD-622C-F34D-1E021CBA4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3" r="2834"/>
          <a:stretch/>
        </p:blipFill>
        <p:spPr bwMode="auto">
          <a:xfrm>
            <a:off x="5088294" y="230154"/>
            <a:ext cx="7103706" cy="6627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5973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66C5924-2901-3EF3-EF6B-4B6BE2EE9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3311"/>
            <a:ext cx="12192000" cy="1050484"/>
          </a:xfrm>
        </p:spPr>
        <p:txBody>
          <a:bodyPr>
            <a:normAutofit/>
          </a:bodyPr>
          <a:lstStyle/>
          <a:p>
            <a:pPr algn="ctr"/>
            <a:r>
              <a:rPr lang="en-US" sz="1600" b="1" spc="300" dirty="0">
                <a:solidFill>
                  <a:srgbClr val="DE361E"/>
                </a:solidFill>
                <a:latin typeface="Century Gothic" panose="020B0502020202020204" pitchFamily="34" charset="0"/>
              </a:rPr>
              <a:t>FIVE KEY AREAS OF JOB FIT</a:t>
            </a:r>
            <a:br>
              <a:rPr lang="en-US" sz="3600" b="1" spc="300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r>
              <a:rPr lang="en-US" dirty="0"/>
              <a:t>The Car Analogy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290D096-2F9B-AEB6-CBAA-4548B6B0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919857" y="4601970"/>
            <a:ext cx="2216092" cy="162640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CE3655B-7814-70FB-F694-F739D8A41F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348110" y="2447380"/>
            <a:ext cx="2042487" cy="157636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24A54F2F-8ABE-D54E-53BE-6D3E0778BA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102293" y="2158037"/>
            <a:ext cx="1987413" cy="192666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60F8F21-9E7A-7163-A46B-8E8DD90EFA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114424" y="4250908"/>
            <a:ext cx="2007905" cy="2085133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01086177-68EC-FF15-0EA7-FB255713B9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982146" y="2041270"/>
            <a:ext cx="1863881" cy="204343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3322D23-1DBF-CB59-E4A7-BB0168FF6A1C}"/>
              </a:ext>
            </a:extLst>
          </p:cNvPr>
          <p:cNvSpPr/>
          <p:nvPr/>
        </p:nvSpPr>
        <p:spPr>
          <a:xfrm>
            <a:off x="4486388" y="1813228"/>
            <a:ext cx="3112546" cy="2686468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31F00E4-EA66-A741-5543-64148F58CA3C}"/>
              </a:ext>
            </a:extLst>
          </p:cNvPr>
          <p:cNvSpPr/>
          <p:nvPr/>
        </p:nvSpPr>
        <p:spPr>
          <a:xfrm>
            <a:off x="841542" y="1778134"/>
            <a:ext cx="3112546" cy="2686468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74CFB07-EDE7-A6F2-5200-3A93C3E31C55}"/>
              </a:ext>
            </a:extLst>
          </p:cNvPr>
          <p:cNvSpPr/>
          <p:nvPr/>
        </p:nvSpPr>
        <p:spPr>
          <a:xfrm>
            <a:off x="8357813" y="1778134"/>
            <a:ext cx="3112546" cy="2686468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3F0B27D-4847-A43C-78E0-07541A85558C}"/>
              </a:ext>
            </a:extLst>
          </p:cNvPr>
          <p:cNvSpPr/>
          <p:nvPr/>
        </p:nvSpPr>
        <p:spPr>
          <a:xfrm>
            <a:off x="6456392" y="3950240"/>
            <a:ext cx="3112546" cy="2686468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876F1DA-DEBE-6612-6842-0C9CF44F065C}"/>
              </a:ext>
            </a:extLst>
          </p:cNvPr>
          <p:cNvSpPr/>
          <p:nvPr/>
        </p:nvSpPr>
        <p:spPr>
          <a:xfrm>
            <a:off x="2623062" y="4023740"/>
            <a:ext cx="3112546" cy="2686468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3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66C5924-2901-3EF3-EF6B-4B6BE2EE9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3311"/>
            <a:ext cx="12192000" cy="1050484"/>
          </a:xfrm>
        </p:spPr>
        <p:txBody>
          <a:bodyPr>
            <a:normAutofit/>
          </a:bodyPr>
          <a:lstStyle/>
          <a:p>
            <a:pPr algn="ctr"/>
            <a:r>
              <a:rPr lang="en-US" sz="1600" b="1" spc="300" dirty="0">
                <a:solidFill>
                  <a:srgbClr val="DE361E"/>
                </a:solidFill>
                <a:latin typeface="Century Gothic" panose="020B0502020202020204" pitchFamily="34" charset="0"/>
              </a:rPr>
              <a:t>FIVE KEY AREAS OF JOB FIT</a:t>
            </a:r>
            <a:br>
              <a:rPr lang="en-US" sz="3600" b="1" spc="300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r>
              <a:rPr lang="en-US" dirty="0"/>
              <a:t>The Car Analogy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290D096-2F9B-AEB6-CBAA-4548B6B0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919857" y="4601970"/>
            <a:ext cx="2216092" cy="162640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CE3655B-7814-70FB-F694-F739D8A41F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348110" y="2447380"/>
            <a:ext cx="2042487" cy="157636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24A54F2F-8ABE-D54E-53BE-6D3E0778BA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963599" y="2205181"/>
            <a:ext cx="1987413" cy="192666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60F8F21-9E7A-7163-A46B-8E8DD90EFA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114424" y="4250908"/>
            <a:ext cx="2007905" cy="2085133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01086177-68EC-FF15-0EA7-FB255713B9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982146" y="2041270"/>
            <a:ext cx="1863881" cy="204343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E3960FF-7D09-1AF3-CBC6-ACA9AC1AD1DF}"/>
              </a:ext>
            </a:extLst>
          </p:cNvPr>
          <p:cNvSpPr/>
          <p:nvPr/>
        </p:nvSpPr>
        <p:spPr>
          <a:xfrm>
            <a:off x="734134" y="1795643"/>
            <a:ext cx="3112546" cy="2686468"/>
          </a:xfrm>
          <a:prstGeom prst="ellipse">
            <a:avLst/>
          </a:prstGeom>
          <a:solidFill>
            <a:srgbClr val="FEFAF8">
              <a:alpha val="60000"/>
            </a:srgbClr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5045CE1-DAEC-F04D-E125-AE7B540055EF}"/>
              </a:ext>
            </a:extLst>
          </p:cNvPr>
          <p:cNvSpPr/>
          <p:nvPr/>
        </p:nvSpPr>
        <p:spPr>
          <a:xfrm>
            <a:off x="8545052" y="1719751"/>
            <a:ext cx="3112546" cy="2686468"/>
          </a:xfrm>
          <a:prstGeom prst="ellipse">
            <a:avLst/>
          </a:prstGeom>
          <a:solidFill>
            <a:srgbClr val="FEFAF8">
              <a:alpha val="60000"/>
            </a:srgbClr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F1776AE-4FDC-48CF-F1FD-D20C68270E41}"/>
              </a:ext>
            </a:extLst>
          </p:cNvPr>
          <p:cNvSpPr/>
          <p:nvPr/>
        </p:nvSpPr>
        <p:spPr>
          <a:xfrm>
            <a:off x="2595207" y="4171532"/>
            <a:ext cx="3112546" cy="2686468"/>
          </a:xfrm>
          <a:prstGeom prst="ellipse">
            <a:avLst/>
          </a:prstGeom>
          <a:solidFill>
            <a:srgbClr val="FEFAF8">
              <a:alpha val="60000"/>
            </a:srgbClr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4E74177-08F8-66A5-3DC3-44F4EE1B2533}"/>
              </a:ext>
            </a:extLst>
          </p:cNvPr>
          <p:cNvSpPr/>
          <p:nvPr/>
        </p:nvSpPr>
        <p:spPr>
          <a:xfrm>
            <a:off x="4486388" y="1782748"/>
            <a:ext cx="3112546" cy="2686468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AE2E381-24AE-318B-4B4E-F8C348457A36}"/>
              </a:ext>
            </a:extLst>
          </p:cNvPr>
          <p:cNvSpPr/>
          <p:nvPr/>
        </p:nvSpPr>
        <p:spPr>
          <a:xfrm>
            <a:off x="6519872" y="4084700"/>
            <a:ext cx="3112546" cy="2686468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3708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6610A8-06D0-218B-E1AB-2A0F907EB685}"/>
              </a:ext>
            </a:extLst>
          </p:cNvPr>
          <p:cNvSpPr txBox="1"/>
          <p:nvPr/>
        </p:nvSpPr>
        <p:spPr>
          <a:xfrm>
            <a:off x="389964" y="1403085"/>
            <a:ext cx="11412071" cy="3923125"/>
          </a:xfrm>
          <a:prstGeom prst="rect">
            <a:avLst/>
          </a:prstGeom>
          <a:solidFill>
            <a:schemeClr val="bg1">
              <a:alpha val="93000"/>
            </a:schemeClr>
          </a:solidFill>
          <a:ln w="28575">
            <a:noFill/>
          </a:ln>
        </p:spPr>
        <p:txBody>
          <a:bodyPr wrap="square" lIns="182880" tIns="274320" rIns="182880" bIns="274320" rtlCol="0" anchor="ctr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x-non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What jobs have you enjoyed the most? Why? Please share </a:t>
            </a:r>
            <a:r>
              <a:rPr lang="x-none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specific</a:t>
            </a:r>
            <a:r>
              <a:rPr lang="x-non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examples of </a:t>
            </a:r>
            <a:r>
              <a:rPr lang="x-none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what you enjoyed</a:t>
            </a:r>
            <a:r>
              <a:rPr lang="x-non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x-non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What jobs have you enjoyed the least? Why? Please share </a:t>
            </a:r>
            <a:r>
              <a:rPr lang="x-none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specific</a:t>
            </a:r>
            <a:r>
              <a:rPr lang="x-non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examples o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 </a:t>
            </a:r>
            <a:r>
              <a:rPr lang="x-none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what you disliked</a:t>
            </a:r>
            <a:r>
              <a:rPr lang="x-non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x-non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Give </a:t>
            </a:r>
            <a:r>
              <a:rPr lang="x-none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specific</a:t>
            </a:r>
            <a:r>
              <a:rPr lang="x-non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examples of past environments you </a:t>
            </a:r>
            <a:r>
              <a:rPr lang="x-none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worked best </a:t>
            </a:r>
            <a:r>
              <a:rPr lang="x-non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in.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x-non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Give </a:t>
            </a:r>
            <a:r>
              <a:rPr lang="x-none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specific</a:t>
            </a:r>
            <a:r>
              <a:rPr lang="x-non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examples of past environments that </a:t>
            </a:r>
            <a:r>
              <a:rPr lang="x-none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did not work well for you.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x-non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What responsibilities would you </a:t>
            </a:r>
            <a:r>
              <a:rPr lang="x-none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like to avoid </a:t>
            </a:r>
            <a:r>
              <a:rPr lang="x-non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x-none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your next job? Why?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096091-DC7F-9E0B-909E-A968D084BBC6}"/>
              </a:ext>
            </a:extLst>
          </p:cNvPr>
          <p:cNvSpPr/>
          <p:nvPr/>
        </p:nvSpPr>
        <p:spPr>
          <a:xfrm>
            <a:off x="1720937" y="5264759"/>
            <a:ext cx="10081097" cy="1158890"/>
          </a:xfrm>
          <a:prstGeom prst="rect">
            <a:avLst/>
          </a:prstGeom>
          <a:solidFill>
            <a:srgbClr val="F8D8DB">
              <a:alpha val="50196"/>
            </a:srgbClr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See 30+ Motivator-Related Interview Questions at</a:t>
            </a:r>
          </a:p>
          <a:p>
            <a:pPr algn="ctr"/>
            <a:r>
              <a:rPr lang="en-US" b="1" dirty="0" err="1">
                <a:solidFill>
                  <a:schemeClr val="accent3"/>
                </a:solidFill>
              </a:rPr>
              <a:t>www.motivatorsppd.com</a:t>
            </a:r>
            <a:endParaRPr lang="en-US" b="1" dirty="0">
              <a:solidFill>
                <a:schemeClr val="accent3"/>
              </a:solidFill>
            </a:endParaRPr>
          </a:p>
        </p:txBody>
      </p:sp>
      <p:pic>
        <p:nvPicPr>
          <p:cNvPr id="6" name="Picture 5" descr="A qr code with black squares&#10;&#10;Description automatically generated">
            <a:extLst>
              <a:ext uri="{FF2B5EF4-FFF2-40B4-BE49-F238E27FC236}">
                <a16:creationId xmlns:a16="http://schemas.microsoft.com/office/drawing/2014/main" id="{08BCFFD8-9342-9BE1-458D-37F85A65E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13" y="5234909"/>
            <a:ext cx="1172734" cy="117273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29F9F5F-94F4-24C8-A6FB-0A515CF285B5}"/>
              </a:ext>
            </a:extLst>
          </p:cNvPr>
          <p:cNvSpPr txBox="1">
            <a:spLocks/>
          </p:cNvSpPr>
          <p:nvPr/>
        </p:nvSpPr>
        <p:spPr>
          <a:xfrm>
            <a:off x="0" y="592926"/>
            <a:ext cx="12192000" cy="873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200" b="1" spc="300" dirty="0">
                <a:solidFill>
                  <a:schemeClr val="accent3"/>
                </a:solidFill>
                <a:latin typeface="Century Gothic" panose="020B0502020202020204" pitchFamily="34" charset="0"/>
              </a:rPr>
              <a:t>INTERVIEW QUESTIONS</a:t>
            </a:r>
            <a:br>
              <a:rPr lang="en-US" b="1" spc="300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r>
              <a:rPr lang="en-US" sz="3600" dirty="0"/>
              <a:t>Reveal if a Candidate’s Interests Match the Job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6653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B540C4E-CEB8-84DD-30C0-0302CEEA5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9043" b="6163"/>
          <a:stretch/>
        </p:blipFill>
        <p:spPr bwMode="auto">
          <a:xfrm>
            <a:off x="0" y="225287"/>
            <a:ext cx="5214796" cy="663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13518A2-1CDF-8ADF-74E6-B5F1BE2DE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4915" y="842797"/>
            <a:ext cx="5951216" cy="1032081"/>
          </a:xfrm>
        </p:spPr>
        <p:txBody>
          <a:bodyPr>
            <a:normAutofit fontScale="90000"/>
          </a:bodyPr>
          <a:lstStyle/>
          <a:p>
            <a:r>
              <a:rPr lang="en-US" dirty="0"/>
              <a:t>Benefits of Understanding Workplace Motivators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E5E07B-8615-0EAD-6CAF-EB4CEBAD38E1}"/>
              </a:ext>
            </a:extLst>
          </p:cNvPr>
          <p:cNvSpPr txBox="1"/>
          <p:nvPr/>
        </p:nvSpPr>
        <p:spPr>
          <a:xfrm>
            <a:off x="5744915" y="2115404"/>
            <a:ext cx="595121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 typeface="Wingdings" pitchFamily="2" charset="2"/>
              <a:buChar char="ü"/>
            </a:pPr>
            <a:r>
              <a:rPr lang="en-US" sz="1600" dirty="0"/>
              <a:t>Helps</a:t>
            </a:r>
            <a:r>
              <a:rPr lang="en-US" dirty="0"/>
              <a:t> to build stronger relationships </a:t>
            </a:r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ü"/>
            </a:pPr>
            <a:r>
              <a:rPr lang="en-US" dirty="0"/>
              <a:t>Increases appreciation for what is important to others</a:t>
            </a:r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ü"/>
            </a:pPr>
            <a:r>
              <a:rPr lang="en-US" dirty="0"/>
              <a:t>Helps you to include the viewpoint of others </a:t>
            </a:r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ü"/>
            </a:pPr>
            <a:r>
              <a:rPr lang="en-US" dirty="0"/>
              <a:t>Allows you to communicate more effectively </a:t>
            </a:r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ü"/>
            </a:pPr>
            <a:r>
              <a:rPr lang="en-US" dirty="0"/>
              <a:t>Raises satisfaction and fulfillment in work and life</a:t>
            </a:r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ü"/>
            </a:pPr>
            <a:r>
              <a:rPr lang="en-US" dirty="0"/>
              <a:t>Assists in hiring people that will be engaged in the culture</a:t>
            </a:r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ü"/>
            </a:pPr>
            <a:r>
              <a:rPr lang="en-US" dirty="0"/>
              <a:t>Supports managers to engage their staff and utilize their passions</a:t>
            </a:r>
          </a:p>
        </p:txBody>
      </p:sp>
    </p:spTree>
    <p:extLst>
      <p:ext uri="{BB962C8B-B14F-4D97-AF65-F5344CB8AC3E}">
        <p14:creationId xmlns:p14="http://schemas.microsoft.com/office/powerpoint/2010/main" val="26397773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E57D9-71AA-BED9-676A-D304194EC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716590"/>
            <a:ext cx="10850880" cy="1032081"/>
          </a:xfrm>
        </p:spPr>
        <p:txBody>
          <a:bodyPr/>
          <a:lstStyle/>
          <a:p>
            <a:r>
              <a:rPr lang="en-US" dirty="0"/>
              <a:t>At a base-level, we wonder…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449B66A-6417-AFFF-1643-29075DB2A06F}"/>
              </a:ext>
            </a:extLst>
          </p:cNvPr>
          <p:cNvSpPr>
            <a:spLocks noChangeAspect="1"/>
          </p:cNvSpPr>
          <p:nvPr/>
        </p:nvSpPr>
        <p:spPr>
          <a:xfrm>
            <a:off x="502920" y="1988495"/>
            <a:ext cx="8686800" cy="679761"/>
          </a:xfrm>
          <a:custGeom>
            <a:avLst/>
            <a:gdLst>
              <a:gd name="connsiteX0" fmla="*/ 0 w 9982200"/>
              <a:gd name="connsiteY0" fmla="*/ 83949 h 503685"/>
              <a:gd name="connsiteX1" fmla="*/ 83949 w 9982200"/>
              <a:gd name="connsiteY1" fmla="*/ 0 h 503685"/>
              <a:gd name="connsiteX2" fmla="*/ 9898251 w 9982200"/>
              <a:gd name="connsiteY2" fmla="*/ 0 h 503685"/>
              <a:gd name="connsiteX3" fmla="*/ 9982200 w 9982200"/>
              <a:gd name="connsiteY3" fmla="*/ 83949 h 503685"/>
              <a:gd name="connsiteX4" fmla="*/ 9982200 w 9982200"/>
              <a:gd name="connsiteY4" fmla="*/ 419736 h 503685"/>
              <a:gd name="connsiteX5" fmla="*/ 9898251 w 9982200"/>
              <a:gd name="connsiteY5" fmla="*/ 503685 h 503685"/>
              <a:gd name="connsiteX6" fmla="*/ 83949 w 9982200"/>
              <a:gd name="connsiteY6" fmla="*/ 503685 h 503685"/>
              <a:gd name="connsiteX7" fmla="*/ 0 w 9982200"/>
              <a:gd name="connsiteY7" fmla="*/ 419736 h 503685"/>
              <a:gd name="connsiteX8" fmla="*/ 0 w 9982200"/>
              <a:gd name="connsiteY8" fmla="*/ 83949 h 50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82200" h="503685">
                <a:moveTo>
                  <a:pt x="0" y="83949"/>
                </a:moveTo>
                <a:cubicBezTo>
                  <a:pt x="0" y="37585"/>
                  <a:pt x="37585" y="0"/>
                  <a:pt x="83949" y="0"/>
                </a:cubicBezTo>
                <a:lnTo>
                  <a:pt x="9898251" y="0"/>
                </a:lnTo>
                <a:cubicBezTo>
                  <a:pt x="9944615" y="0"/>
                  <a:pt x="9982200" y="37585"/>
                  <a:pt x="9982200" y="83949"/>
                </a:cubicBezTo>
                <a:lnTo>
                  <a:pt x="9982200" y="419736"/>
                </a:lnTo>
                <a:cubicBezTo>
                  <a:pt x="9982200" y="466100"/>
                  <a:pt x="9944615" y="503685"/>
                  <a:pt x="9898251" y="503685"/>
                </a:cubicBezTo>
                <a:lnTo>
                  <a:pt x="83949" y="503685"/>
                </a:lnTo>
                <a:cubicBezTo>
                  <a:pt x="37585" y="503685"/>
                  <a:pt x="0" y="466100"/>
                  <a:pt x="0" y="419736"/>
                </a:cubicBezTo>
                <a:lnTo>
                  <a:pt x="0" y="839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598" tIns="104598" rIns="104598" bIns="104598" numCol="1" spcCol="1270" anchor="ctr" anchorCtr="0">
            <a:noAutofit/>
          </a:bodyPr>
          <a:lstStyle/>
          <a:p>
            <a:pPr marL="0" lvl="0" indent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solidFill>
                  <a:schemeClr val="tx1"/>
                </a:solidFill>
              </a:rPr>
              <a:t>  "What am I here for in this world? 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78A50AA-F1F7-411C-6A35-4519332F157B}"/>
              </a:ext>
            </a:extLst>
          </p:cNvPr>
          <p:cNvSpPr>
            <a:spLocks noChangeAspect="1"/>
          </p:cNvSpPr>
          <p:nvPr/>
        </p:nvSpPr>
        <p:spPr>
          <a:xfrm>
            <a:off x="502921" y="2761121"/>
            <a:ext cx="8647171" cy="676656"/>
          </a:xfrm>
          <a:custGeom>
            <a:avLst/>
            <a:gdLst>
              <a:gd name="connsiteX0" fmla="*/ 0 w 9982200"/>
              <a:gd name="connsiteY0" fmla="*/ 83949 h 503685"/>
              <a:gd name="connsiteX1" fmla="*/ 83949 w 9982200"/>
              <a:gd name="connsiteY1" fmla="*/ 0 h 503685"/>
              <a:gd name="connsiteX2" fmla="*/ 9898251 w 9982200"/>
              <a:gd name="connsiteY2" fmla="*/ 0 h 503685"/>
              <a:gd name="connsiteX3" fmla="*/ 9982200 w 9982200"/>
              <a:gd name="connsiteY3" fmla="*/ 83949 h 503685"/>
              <a:gd name="connsiteX4" fmla="*/ 9982200 w 9982200"/>
              <a:gd name="connsiteY4" fmla="*/ 419736 h 503685"/>
              <a:gd name="connsiteX5" fmla="*/ 9898251 w 9982200"/>
              <a:gd name="connsiteY5" fmla="*/ 503685 h 503685"/>
              <a:gd name="connsiteX6" fmla="*/ 83949 w 9982200"/>
              <a:gd name="connsiteY6" fmla="*/ 503685 h 503685"/>
              <a:gd name="connsiteX7" fmla="*/ 0 w 9982200"/>
              <a:gd name="connsiteY7" fmla="*/ 419736 h 503685"/>
              <a:gd name="connsiteX8" fmla="*/ 0 w 9982200"/>
              <a:gd name="connsiteY8" fmla="*/ 83949 h 50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82200" h="503685">
                <a:moveTo>
                  <a:pt x="0" y="83949"/>
                </a:moveTo>
                <a:cubicBezTo>
                  <a:pt x="0" y="37585"/>
                  <a:pt x="37585" y="0"/>
                  <a:pt x="83949" y="0"/>
                </a:cubicBezTo>
                <a:lnTo>
                  <a:pt x="9898251" y="0"/>
                </a:lnTo>
                <a:cubicBezTo>
                  <a:pt x="9944615" y="0"/>
                  <a:pt x="9982200" y="37585"/>
                  <a:pt x="9982200" y="83949"/>
                </a:cubicBezTo>
                <a:lnTo>
                  <a:pt x="9982200" y="419736"/>
                </a:lnTo>
                <a:cubicBezTo>
                  <a:pt x="9982200" y="466100"/>
                  <a:pt x="9944615" y="503685"/>
                  <a:pt x="9898251" y="503685"/>
                </a:cubicBezTo>
                <a:lnTo>
                  <a:pt x="83949" y="503685"/>
                </a:lnTo>
                <a:cubicBezTo>
                  <a:pt x="37585" y="503685"/>
                  <a:pt x="0" y="466100"/>
                  <a:pt x="0" y="419736"/>
                </a:cubicBezTo>
                <a:lnTo>
                  <a:pt x="0" y="8394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598" tIns="104598" rIns="104598" bIns="104598" numCol="1" spcCol="1270" anchor="ctr" anchorCtr="0">
            <a:noAutofit/>
          </a:bodyPr>
          <a:lstStyle/>
          <a:p>
            <a:pPr marL="0" lvl="0" indent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solidFill>
                  <a:schemeClr val="tx1"/>
                </a:solidFill>
              </a:rPr>
              <a:t>  Why do I work for this organization?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38E004F-B185-4180-F247-DF12C6F3B599}"/>
              </a:ext>
            </a:extLst>
          </p:cNvPr>
          <p:cNvSpPr>
            <a:spLocks noChangeAspect="1"/>
          </p:cNvSpPr>
          <p:nvPr/>
        </p:nvSpPr>
        <p:spPr>
          <a:xfrm>
            <a:off x="502921" y="3530642"/>
            <a:ext cx="8647171" cy="676656"/>
          </a:xfrm>
          <a:custGeom>
            <a:avLst/>
            <a:gdLst>
              <a:gd name="connsiteX0" fmla="*/ 0 w 9982200"/>
              <a:gd name="connsiteY0" fmla="*/ 83949 h 503685"/>
              <a:gd name="connsiteX1" fmla="*/ 83949 w 9982200"/>
              <a:gd name="connsiteY1" fmla="*/ 0 h 503685"/>
              <a:gd name="connsiteX2" fmla="*/ 9898251 w 9982200"/>
              <a:gd name="connsiteY2" fmla="*/ 0 h 503685"/>
              <a:gd name="connsiteX3" fmla="*/ 9982200 w 9982200"/>
              <a:gd name="connsiteY3" fmla="*/ 83949 h 503685"/>
              <a:gd name="connsiteX4" fmla="*/ 9982200 w 9982200"/>
              <a:gd name="connsiteY4" fmla="*/ 419736 h 503685"/>
              <a:gd name="connsiteX5" fmla="*/ 9898251 w 9982200"/>
              <a:gd name="connsiteY5" fmla="*/ 503685 h 503685"/>
              <a:gd name="connsiteX6" fmla="*/ 83949 w 9982200"/>
              <a:gd name="connsiteY6" fmla="*/ 503685 h 503685"/>
              <a:gd name="connsiteX7" fmla="*/ 0 w 9982200"/>
              <a:gd name="connsiteY7" fmla="*/ 419736 h 503685"/>
              <a:gd name="connsiteX8" fmla="*/ 0 w 9982200"/>
              <a:gd name="connsiteY8" fmla="*/ 83949 h 50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82200" h="503685">
                <a:moveTo>
                  <a:pt x="0" y="83949"/>
                </a:moveTo>
                <a:cubicBezTo>
                  <a:pt x="0" y="37585"/>
                  <a:pt x="37585" y="0"/>
                  <a:pt x="83949" y="0"/>
                </a:cubicBezTo>
                <a:lnTo>
                  <a:pt x="9898251" y="0"/>
                </a:lnTo>
                <a:cubicBezTo>
                  <a:pt x="9944615" y="0"/>
                  <a:pt x="9982200" y="37585"/>
                  <a:pt x="9982200" y="83949"/>
                </a:cubicBezTo>
                <a:lnTo>
                  <a:pt x="9982200" y="419736"/>
                </a:lnTo>
                <a:cubicBezTo>
                  <a:pt x="9982200" y="466100"/>
                  <a:pt x="9944615" y="503685"/>
                  <a:pt x="9898251" y="503685"/>
                </a:cubicBezTo>
                <a:lnTo>
                  <a:pt x="83949" y="503685"/>
                </a:lnTo>
                <a:cubicBezTo>
                  <a:pt x="37585" y="503685"/>
                  <a:pt x="0" y="466100"/>
                  <a:pt x="0" y="419736"/>
                </a:cubicBezTo>
                <a:lnTo>
                  <a:pt x="0" y="8394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598" tIns="104598" rIns="104598" bIns="104598" numCol="1" spcCol="1270" anchor="ctr" anchorCtr="0">
            <a:noAutofit/>
          </a:bodyPr>
          <a:lstStyle/>
          <a:p>
            <a:pPr marL="0" lvl="0" indent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solidFill>
                  <a:schemeClr val="bg1"/>
                </a:solidFill>
              </a:rPr>
              <a:t>  How can this organization help me fulfill my meaning in the world?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9B249A66-B45E-A014-C694-5CFEEDF980C3}"/>
              </a:ext>
            </a:extLst>
          </p:cNvPr>
          <p:cNvSpPr>
            <a:spLocks noChangeAspect="1"/>
          </p:cNvSpPr>
          <p:nvPr/>
        </p:nvSpPr>
        <p:spPr>
          <a:xfrm>
            <a:off x="502921" y="4304596"/>
            <a:ext cx="8647171" cy="676656"/>
          </a:xfrm>
          <a:custGeom>
            <a:avLst/>
            <a:gdLst>
              <a:gd name="connsiteX0" fmla="*/ 0 w 9982200"/>
              <a:gd name="connsiteY0" fmla="*/ 83949 h 503685"/>
              <a:gd name="connsiteX1" fmla="*/ 83949 w 9982200"/>
              <a:gd name="connsiteY1" fmla="*/ 0 h 503685"/>
              <a:gd name="connsiteX2" fmla="*/ 9898251 w 9982200"/>
              <a:gd name="connsiteY2" fmla="*/ 0 h 503685"/>
              <a:gd name="connsiteX3" fmla="*/ 9982200 w 9982200"/>
              <a:gd name="connsiteY3" fmla="*/ 83949 h 503685"/>
              <a:gd name="connsiteX4" fmla="*/ 9982200 w 9982200"/>
              <a:gd name="connsiteY4" fmla="*/ 419736 h 503685"/>
              <a:gd name="connsiteX5" fmla="*/ 9898251 w 9982200"/>
              <a:gd name="connsiteY5" fmla="*/ 503685 h 503685"/>
              <a:gd name="connsiteX6" fmla="*/ 83949 w 9982200"/>
              <a:gd name="connsiteY6" fmla="*/ 503685 h 503685"/>
              <a:gd name="connsiteX7" fmla="*/ 0 w 9982200"/>
              <a:gd name="connsiteY7" fmla="*/ 419736 h 503685"/>
              <a:gd name="connsiteX8" fmla="*/ 0 w 9982200"/>
              <a:gd name="connsiteY8" fmla="*/ 83949 h 50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82200" h="503685">
                <a:moveTo>
                  <a:pt x="0" y="83949"/>
                </a:moveTo>
                <a:cubicBezTo>
                  <a:pt x="0" y="37585"/>
                  <a:pt x="37585" y="0"/>
                  <a:pt x="83949" y="0"/>
                </a:cubicBezTo>
                <a:lnTo>
                  <a:pt x="9898251" y="0"/>
                </a:lnTo>
                <a:cubicBezTo>
                  <a:pt x="9944615" y="0"/>
                  <a:pt x="9982200" y="37585"/>
                  <a:pt x="9982200" y="83949"/>
                </a:cubicBezTo>
                <a:lnTo>
                  <a:pt x="9982200" y="419736"/>
                </a:lnTo>
                <a:cubicBezTo>
                  <a:pt x="9982200" y="466100"/>
                  <a:pt x="9944615" y="503685"/>
                  <a:pt x="9898251" y="503685"/>
                </a:cubicBezTo>
                <a:lnTo>
                  <a:pt x="83949" y="503685"/>
                </a:lnTo>
                <a:cubicBezTo>
                  <a:pt x="37585" y="503685"/>
                  <a:pt x="0" y="466100"/>
                  <a:pt x="0" y="419736"/>
                </a:cubicBezTo>
                <a:lnTo>
                  <a:pt x="0" y="8394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598" tIns="104598" rIns="104598" bIns="104598" numCol="1" spcCol="1270" anchor="ctr" anchorCtr="0">
            <a:noAutofit/>
          </a:bodyPr>
          <a:lstStyle/>
          <a:p>
            <a:pPr marL="0" lvl="0" indent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/>
              <a:t>  How can I help this organization help me fulfill my meaning in the world?”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C54D1E8-A1F8-B681-A006-67B7325783D8}"/>
              </a:ext>
            </a:extLst>
          </p:cNvPr>
          <p:cNvSpPr>
            <a:spLocks noChangeAspect="1"/>
          </p:cNvSpPr>
          <p:nvPr/>
        </p:nvSpPr>
        <p:spPr>
          <a:xfrm>
            <a:off x="502920" y="5078550"/>
            <a:ext cx="8686800" cy="676656"/>
          </a:xfrm>
          <a:custGeom>
            <a:avLst/>
            <a:gdLst>
              <a:gd name="connsiteX0" fmla="*/ 0 w 9982200"/>
              <a:gd name="connsiteY0" fmla="*/ 83949 h 503685"/>
              <a:gd name="connsiteX1" fmla="*/ 83949 w 9982200"/>
              <a:gd name="connsiteY1" fmla="*/ 0 h 503685"/>
              <a:gd name="connsiteX2" fmla="*/ 9898251 w 9982200"/>
              <a:gd name="connsiteY2" fmla="*/ 0 h 503685"/>
              <a:gd name="connsiteX3" fmla="*/ 9982200 w 9982200"/>
              <a:gd name="connsiteY3" fmla="*/ 83949 h 503685"/>
              <a:gd name="connsiteX4" fmla="*/ 9982200 w 9982200"/>
              <a:gd name="connsiteY4" fmla="*/ 419736 h 503685"/>
              <a:gd name="connsiteX5" fmla="*/ 9898251 w 9982200"/>
              <a:gd name="connsiteY5" fmla="*/ 503685 h 503685"/>
              <a:gd name="connsiteX6" fmla="*/ 83949 w 9982200"/>
              <a:gd name="connsiteY6" fmla="*/ 503685 h 503685"/>
              <a:gd name="connsiteX7" fmla="*/ 0 w 9982200"/>
              <a:gd name="connsiteY7" fmla="*/ 419736 h 503685"/>
              <a:gd name="connsiteX8" fmla="*/ 0 w 9982200"/>
              <a:gd name="connsiteY8" fmla="*/ 83949 h 50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82200" h="503685">
                <a:moveTo>
                  <a:pt x="0" y="83949"/>
                </a:moveTo>
                <a:cubicBezTo>
                  <a:pt x="0" y="37585"/>
                  <a:pt x="37585" y="0"/>
                  <a:pt x="83949" y="0"/>
                </a:cubicBezTo>
                <a:lnTo>
                  <a:pt x="9898251" y="0"/>
                </a:lnTo>
                <a:cubicBezTo>
                  <a:pt x="9944615" y="0"/>
                  <a:pt x="9982200" y="37585"/>
                  <a:pt x="9982200" y="83949"/>
                </a:cubicBezTo>
                <a:lnTo>
                  <a:pt x="9982200" y="419736"/>
                </a:lnTo>
                <a:cubicBezTo>
                  <a:pt x="9982200" y="466100"/>
                  <a:pt x="9944615" y="503685"/>
                  <a:pt x="9898251" y="503685"/>
                </a:cubicBezTo>
                <a:lnTo>
                  <a:pt x="83949" y="503685"/>
                </a:lnTo>
                <a:cubicBezTo>
                  <a:pt x="37585" y="503685"/>
                  <a:pt x="0" y="466100"/>
                  <a:pt x="0" y="419736"/>
                </a:cubicBezTo>
                <a:lnTo>
                  <a:pt x="0" y="8394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548" tIns="85548" rIns="85548" bIns="85548" numCol="1" spcCol="1270" anchor="ctr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>
                <a:solidFill>
                  <a:schemeClr val="tx2"/>
                </a:solidFill>
              </a:rPr>
              <a:t>  — Dr. Robert S. Hartman, Founder of the Science of Axiology, 1960’s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C4EF6C8-F4F3-878E-7063-441F1B030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01666" y="2635786"/>
            <a:ext cx="1987413" cy="192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7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A1FA8-184B-E720-B2DD-B8299CE89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88" y="1545929"/>
            <a:ext cx="5269633" cy="3766137"/>
          </a:xfrm>
        </p:spPr>
        <p:txBody>
          <a:bodyPr>
            <a:noAutofit/>
          </a:bodyPr>
          <a:lstStyle/>
          <a:p>
            <a:r>
              <a:rPr lang="en-US" sz="4000" dirty="0"/>
              <a:t>Use motivators </a:t>
            </a:r>
            <a:br>
              <a:rPr lang="en-US" sz="4000" dirty="0"/>
            </a:br>
            <a:r>
              <a:rPr lang="en-US" sz="4000" dirty="0"/>
              <a:t>insight throughout </a:t>
            </a:r>
            <a:br>
              <a:rPr lang="en-US" sz="4000" dirty="0"/>
            </a:br>
            <a:r>
              <a:rPr lang="en-US" sz="4000" dirty="0"/>
              <a:t>the entire employee</a:t>
            </a:r>
            <a:br>
              <a:rPr lang="en-US" sz="4000" dirty="0"/>
            </a:br>
            <a:r>
              <a:rPr lang="en-US" sz="4000" dirty="0"/>
              <a:t>lifecycle.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058EE17-BFFA-3978-A26F-D633D9BE4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71148" y="689113"/>
            <a:ext cx="5108134" cy="565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92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EBC646F4-2CEE-912B-273E-036D51CDE3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6" t="17385" r="10973" b="133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36FF7C-A0B6-8535-B0B7-33B0AA906FC7}"/>
              </a:ext>
            </a:extLst>
          </p:cNvPr>
          <p:cNvSpPr/>
          <p:nvPr/>
        </p:nvSpPr>
        <p:spPr>
          <a:xfrm>
            <a:off x="2667575" y="1661788"/>
            <a:ext cx="6856849" cy="35344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chemeClr val="tx1"/>
                </a:solidFill>
              </a:rPr>
              <a:t>“Are they going to be happy? </a:t>
            </a:r>
            <a:br>
              <a:rPr lang="en-US" sz="2300" dirty="0">
                <a:solidFill>
                  <a:schemeClr val="tx1"/>
                </a:solidFill>
              </a:rPr>
            </a:br>
            <a:r>
              <a:rPr lang="en-US" sz="2300" dirty="0">
                <a:solidFill>
                  <a:schemeClr val="tx1"/>
                </a:solidFill>
              </a:rPr>
              <a:t>Are they going to be productive? </a:t>
            </a:r>
          </a:p>
          <a:p>
            <a:pPr algn="ctr"/>
            <a:r>
              <a:rPr lang="en-US" sz="2300" dirty="0">
                <a:solidFill>
                  <a:schemeClr val="tx1"/>
                </a:solidFill>
              </a:rPr>
              <a:t>Will they want to stay? </a:t>
            </a:r>
            <a:br>
              <a:rPr lang="en-US" sz="2300" dirty="0">
                <a:solidFill>
                  <a:schemeClr val="tx1"/>
                </a:solidFill>
              </a:rPr>
            </a:br>
            <a:r>
              <a:rPr lang="en-US" sz="2300" dirty="0">
                <a:solidFill>
                  <a:schemeClr val="tx1"/>
                </a:solidFill>
              </a:rPr>
              <a:t>Will they own their job? </a:t>
            </a:r>
          </a:p>
          <a:p>
            <a:pPr algn="ctr"/>
            <a:r>
              <a:rPr lang="en-US" sz="2300" dirty="0">
                <a:solidFill>
                  <a:schemeClr val="tx1"/>
                </a:solidFill>
              </a:rPr>
              <a:t>Will they contribute their talents generously?”</a:t>
            </a:r>
          </a:p>
          <a:p>
            <a:pPr algn="ctr"/>
            <a:endParaRPr lang="en-US" sz="900" dirty="0">
              <a:solidFill>
                <a:schemeClr val="tx1"/>
              </a:solidFill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— Dr. Robert S. Hartman  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Developer of the Science Behind Our Assessments</a:t>
            </a:r>
          </a:p>
        </p:txBody>
      </p:sp>
    </p:spTree>
    <p:extLst>
      <p:ext uri="{BB962C8B-B14F-4D97-AF65-F5344CB8AC3E}">
        <p14:creationId xmlns:p14="http://schemas.microsoft.com/office/powerpoint/2010/main" val="2712378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2C71AE7-7421-D53E-4337-BEBA56C820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8153" y="3235259"/>
            <a:ext cx="2072640" cy="268224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EE7821-85D3-FCDD-9529-7B8C0A8648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005" y="2559574"/>
            <a:ext cx="2072640" cy="268224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3420851-155B-5F91-B3A5-C440B0948D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1658" y="3235259"/>
            <a:ext cx="2072640" cy="268224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E63259F-88F5-C8C4-5C07-B3E9D2F316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0405" y="2559574"/>
            <a:ext cx="2072640" cy="268224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EE2740E-A454-587C-D5D1-15CDFCEC69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5162" y="3235259"/>
            <a:ext cx="2072640" cy="268224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37A66D-EF16-ADDF-E9CC-F58E594F7E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5806" y="2559574"/>
            <a:ext cx="2072640" cy="268224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6294B0-EED6-BAC1-5282-885A8E2952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8666" y="3235259"/>
            <a:ext cx="2072640" cy="268224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BC4FB9-6309-92D1-3342-0087CA54CF43}"/>
              </a:ext>
            </a:extLst>
          </p:cNvPr>
          <p:cNvSpPr/>
          <p:nvPr/>
        </p:nvSpPr>
        <p:spPr>
          <a:xfrm>
            <a:off x="1696176" y="445325"/>
            <a:ext cx="10081097" cy="1158890"/>
          </a:xfrm>
          <a:prstGeom prst="rect">
            <a:avLst/>
          </a:prstGeom>
          <a:solidFill>
            <a:srgbClr val="F8D8DB">
              <a:alpha val="50196"/>
            </a:srgbClr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3"/>
                </a:solidFill>
              </a:rPr>
              <a:t>Complete the Workplace Motivators Assessment</a:t>
            </a:r>
          </a:p>
          <a:p>
            <a:pPr algn="ctr"/>
            <a:r>
              <a:rPr lang="en-US" sz="2000" dirty="0">
                <a:solidFill>
                  <a:srgbClr val="EF3D51"/>
                </a:solidFill>
              </a:rPr>
              <a:t>A robust tool for measuring a person’s top interests and drivers.</a:t>
            </a:r>
          </a:p>
          <a:p>
            <a:pPr algn="ctr"/>
            <a:r>
              <a:rPr lang="en-US" b="1" dirty="0">
                <a:solidFill>
                  <a:schemeClr val="accent3"/>
                </a:solidFill>
              </a:rPr>
              <a:t>www.motivatorsppd.com</a:t>
            </a:r>
          </a:p>
        </p:txBody>
      </p:sp>
      <p:pic>
        <p:nvPicPr>
          <p:cNvPr id="6" name="Picture 5" descr="A qr code with black squares&#10;&#10;Description automatically generated">
            <a:extLst>
              <a:ext uri="{FF2B5EF4-FFF2-40B4-BE49-F238E27FC236}">
                <a16:creationId xmlns:a16="http://schemas.microsoft.com/office/drawing/2014/main" id="{A6272351-241A-3132-CD48-21AF647A31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4793" y="431481"/>
            <a:ext cx="1172734" cy="117273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3417AE-3AC7-9DF8-F06F-39473D3259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1207" y="2559574"/>
            <a:ext cx="2072640" cy="268224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8715E1-BDC8-5886-016C-FCF65A60AB98}"/>
              </a:ext>
            </a:extLst>
          </p:cNvPr>
          <p:cNvSpPr txBox="1"/>
          <p:nvPr/>
        </p:nvSpPr>
        <p:spPr>
          <a:xfrm>
            <a:off x="2897108" y="1755289"/>
            <a:ext cx="723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E879A13-8F5A-F030-40C5-260F3DC72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3810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ADADAD"/>
                </a:solidFill>
                <a:effectLst/>
                <a:latin typeface="Arial" panose="020B0604020202020204" pitchFamily="34" charset="0"/>
              </a:rPr>
              <a:t> 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3AF76F3-712E-0C75-7CC6-D111A1839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3556000" cy="0"/>
          </a:xfrm>
          <a:prstGeom prst="rect">
            <a:avLst/>
          </a:prstGeom>
          <a:solidFill>
            <a:srgbClr val="0217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21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Helvetica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HTMLSelect1" r:id="rId1" imgW="1305000" imgH="228600"/>
        </mc:Choice>
        <mc:Fallback>
          <p:control name="HTMLSelect1" r:id="rId1" imgW="1305000" imgH="228600">
            <p:pic>
              <p:nvPicPr>
                <p:cNvPr id="7" name="HTMLSelect1">
                  <a:extLst>
                    <a:ext uri="{FF2B5EF4-FFF2-40B4-BE49-F238E27FC236}">
                      <a16:creationId xmlns:a16="http://schemas.microsoft.com/office/drawing/2014/main" id="{F2C506BC-DA62-AEDC-9FF9-AF2AA3B18EE1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08100" cy="2286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HTMLSelect2" r:id="rId2" imgW="1305000" imgH="228600"/>
        </mc:Choice>
        <mc:Fallback>
          <p:control name="HTMLSelect2" r:id="rId2" imgW="1305000" imgH="228600">
            <p:pic>
              <p:nvPicPr>
                <p:cNvPr id="8" name="HTMLSelect2">
                  <a:extLst>
                    <a:ext uri="{FF2B5EF4-FFF2-40B4-BE49-F238E27FC236}">
                      <a16:creationId xmlns:a16="http://schemas.microsoft.com/office/drawing/2014/main" id="{91272E1A-AADF-FDB4-D36B-63D0BC2E30F6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08100" cy="2286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19531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44E02-920E-E2B0-DF15-759E75130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76014-C39B-A0BF-19AB-42A6DDC8E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errari Key Replacement | Mobile Ferrari Key Programming Services in  Atlanta | QuickPro Locksmith">
            <a:extLst>
              <a:ext uri="{FF2B5EF4-FFF2-40B4-BE49-F238E27FC236}">
                <a16:creationId xmlns:a16="http://schemas.microsoft.com/office/drawing/2014/main" id="{397D35DD-2DEC-92F0-2B3D-D01AB06C48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colorTemperature colorTemp="5531"/>
                    </a14:imgEffect>
                    <a14:imgEffect>
                      <a14:saturation sat="91000"/>
                    </a14:imgEffect>
                    <a14:imgEffect>
                      <a14:brightnessContrast bright="2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9" t="517" r="21142" b="-1"/>
          <a:stretch/>
        </p:blipFill>
        <p:spPr bwMode="auto">
          <a:xfrm>
            <a:off x="5487403" y="0"/>
            <a:ext cx="670459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6ECA7D6A-152A-8457-CF06-193CF70FA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5487403" cy="685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7767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CB2DB-B99D-2546-2A4A-4BFA7DD54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32" y="222584"/>
            <a:ext cx="12103768" cy="6412831"/>
          </a:xfrm>
        </p:spPr>
        <p:txBody>
          <a:bodyPr>
            <a:normAutofit fontScale="92500" lnSpcReduction="20000"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3200" kern="1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200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normal for you and your team is…</a:t>
            </a:r>
            <a:endParaRPr lang="en-US" sz="32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enthusiasm.</a:t>
            </a:r>
            <a:b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laughing a lot, many times a day.</a:t>
            </a:r>
            <a:b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feel strong, sure, confident, and secure.</a:t>
            </a:r>
            <a:b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have so much energy at the end of the day that </a:t>
            </a:r>
            <a:b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you're looking for more good things to do.</a:t>
            </a:r>
            <a:b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have such passion for life that when you're with other people, </a:t>
            </a:r>
            <a:b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you're eager to hear about what they're doing and how they're doing it.</a:t>
            </a:r>
            <a:b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have so much energy at the end of the day, you’re </a:t>
            </a:r>
            <a:b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already eagerly planning tomorrow.</a:t>
            </a:r>
            <a:b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feeling disappointed that the sun goes down and</a:t>
            </a:r>
            <a:b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enthusiastic that the sun comes up.</a:t>
            </a: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24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57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6F7F8B-261F-E921-1432-9F54108F2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09" y="593726"/>
            <a:ext cx="11553676" cy="149633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9000"/>
              </a:spcAft>
            </a:pPr>
            <a:r>
              <a:rPr lang="en-US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Workplace Motivation:</a:t>
            </a:r>
            <a:br>
              <a:rPr lang="en-US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Drive Like a Ferrari with a Full Tank of Gas</a:t>
            </a:r>
            <a:b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000" b="1" spc="300" dirty="0">
                <a:solidFill>
                  <a:schemeClr val="accent2"/>
                </a:solidFill>
                <a:latin typeface="Century Gothic" panose="020B0502020202020204" pitchFamily="34" charset="0"/>
              </a:rPr>
              <a:t>WHAT YOU WISH YOU KNEW</a:t>
            </a:r>
            <a:endParaRPr lang="en-US" sz="4800" b="1" spc="300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C8DC86C-E766-E770-DDE4-EB79F58C4F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4415" y="5783524"/>
            <a:ext cx="2679771" cy="7093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E2D58C-E029-FD7C-E8DA-F0797934DA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11" t="-3445" r="34213" b="-1"/>
          <a:stretch/>
        </p:blipFill>
        <p:spPr>
          <a:xfrm>
            <a:off x="3443968" y="5807050"/>
            <a:ext cx="6106885" cy="6858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FD5929-6680-AF6C-3E01-35F1CD77CD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848" t="-3445" b="-1"/>
          <a:stretch/>
        </p:blipFill>
        <p:spPr>
          <a:xfrm>
            <a:off x="9693728" y="5807050"/>
            <a:ext cx="2013857" cy="685825"/>
          </a:xfrm>
          <a:prstGeom prst="rect">
            <a:avLst/>
          </a:prstGeom>
        </p:spPr>
      </p:pic>
      <p:pic>
        <p:nvPicPr>
          <p:cNvPr id="2" name="Picture 1" descr="A qr code with black squares&#10;&#10;Description automatically generated">
            <a:extLst>
              <a:ext uri="{FF2B5EF4-FFF2-40B4-BE49-F238E27FC236}">
                <a16:creationId xmlns:a16="http://schemas.microsoft.com/office/drawing/2014/main" id="{B3655DC0-5368-F2B1-B481-38E6E4AEE0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9367" y="2828882"/>
            <a:ext cx="1547333" cy="15473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F081B1-C4BB-C771-E5F5-EA3BE8F79561}"/>
              </a:ext>
            </a:extLst>
          </p:cNvPr>
          <p:cNvSpPr/>
          <p:nvPr/>
        </p:nvSpPr>
        <p:spPr>
          <a:xfrm>
            <a:off x="7831618" y="4589465"/>
            <a:ext cx="4154870" cy="1158890"/>
          </a:xfrm>
          <a:prstGeom prst="rect">
            <a:avLst/>
          </a:prstGeom>
          <a:solidFill>
            <a:schemeClr val="tx1">
              <a:alpha val="50196"/>
            </a:schemeClr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Complete the Workplace Motivators Assessment</a:t>
            </a:r>
          </a:p>
          <a:p>
            <a:pPr algn="ctr"/>
            <a:r>
              <a:rPr lang="en-US" sz="1600" b="1" dirty="0" err="1">
                <a:solidFill>
                  <a:schemeClr val="bg1"/>
                </a:solidFill>
              </a:rPr>
              <a:t>www.motivatorsppd.com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530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logo with text on it&#10;&#10;Description automatically generated">
            <a:extLst>
              <a:ext uri="{FF2B5EF4-FFF2-40B4-BE49-F238E27FC236}">
                <a16:creationId xmlns:a16="http://schemas.microsoft.com/office/drawing/2014/main" id="{4E9BB248-1579-2218-D76E-A74415DBD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6563" y="1114544"/>
            <a:ext cx="6751930" cy="4357652"/>
          </a:xfrm>
        </p:spPr>
      </p:pic>
      <p:pic>
        <p:nvPicPr>
          <p:cNvPr id="7" name="Picture 6" descr="A red and black logo&#10;&#10;Description automatically generated">
            <a:extLst>
              <a:ext uri="{FF2B5EF4-FFF2-40B4-BE49-F238E27FC236}">
                <a16:creationId xmlns:a16="http://schemas.microsoft.com/office/drawing/2014/main" id="{E5C435EA-7DBF-DD8F-22D0-CAA856A8A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29360"/>
            <a:ext cx="2438400" cy="6888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261934-7E9D-8E9C-F14D-07C0B4698AE6}"/>
              </a:ext>
            </a:extLst>
          </p:cNvPr>
          <p:cNvSpPr txBox="1"/>
          <p:nvPr/>
        </p:nvSpPr>
        <p:spPr>
          <a:xfrm>
            <a:off x="3587487" y="5573424"/>
            <a:ext cx="6141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hlinkClick r:id="rId4"/>
              </a:rPr>
              <a:t>www.pricelessprofessional.com/ferrari</a:t>
            </a:r>
            <a:endParaRPr lang="en-US" sz="2400" dirty="0">
              <a:hlinkClick r:id="rId5"/>
            </a:endParaRPr>
          </a:p>
          <a:p>
            <a:pPr algn="ctr"/>
            <a:r>
              <a:rPr lang="en-US" sz="2400" dirty="0">
                <a:hlinkClick r:id="rId5"/>
              </a:rPr>
              <a:t>www.wakeupeagerworkforce.com</a:t>
            </a:r>
            <a:endParaRPr lang="en-US" sz="2400" dirty="0"/>
          </a:p>
          <a:p>
            <a:pPr algn="ctr"/>
            <a:r>
              <a:rPr lang="en-US" sz="2400" dirty="0">
                <a:hlinkClick r:id="rId6"/>
              </a:rPr>
              <a:t>www.pricelessprofessional.com/review</a:t>
            </a:r>
            <a:endParaRPr lang="en-US" sz="2400" dirty="0"/>
          </a:p>
          <a:p>
            <a:pPr algn="ctr"/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7540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5670E-BB08-9360-15EA-A01BD8AB3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2926"/>
            <a:ext cx="12192000" cy="87354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200" b="1" spc="300" dirty="0">
                <a:solidFill>
                  <a:schemeClr val="accent2"/>
                </a:solidFill>
                <a:latin typeface="Century Gothic" panose="020B0502020202020204" pitchFamily="34" charset="0"/>
              </a:rPr>
              <a:t>COMMON FEEDBACK</a:t>
            </a:r>
            <a:br>
              <a:rPr lang="en-US" sz="3600" b="1" spc="300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r>
              <a:rPr lang="en-US" dirty="0"/>
              <a:t>Workplace Motivators Assessment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2D2124-3605-6154-56BC-2EC087D153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08085" y="1889461"/>
            <a:ext cx="1514535" cy="1924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239114-EB26-CDFD-7657-E5B5A1EC6B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591" y="2593641"/>
            <a:ext cx="1514535" cy="1881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EDE748-D88E-242F-8C47-B931743A2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9394" y="2189575"/>
            <a:ext cx="1514535" cy="1924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C13AF95-FBE3-4D2D-ACFE-204CA17B04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81928" y="4519535"/>
            <a:ext cx="3942386" cy="211956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77834E3-44C5-40F1-863B-66281F19B2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46159" y="1876041"/>
            <a:ext cx="4094331" cy="14352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AA2AC5BB-2B7C-8779-9A67-2893DD840B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93236" y="2062185"/>
            <a:ext cx="3030287" cy="255715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7EA2CD3-C591-91A5-0C27-BB48FD76BB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46159" y="3433334"/>
            <a:ext cx="3222973" cy="232613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8BB5E55-83AE-CFEB-EB71-32E8B0FBB8B5}"/>
              </a:ext>
            </a:extLst>
          </p:cNvPr>
          <p:cNvSpPr txBox="1"/>
          <p:nvPr/>
        </p:nvSpPr>
        <p:spPr>
          <a:xfrm>
            <a:off x="8212036" y="4715665"/>
            <a:ext cx="3436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“Now I know why Jane and I disagree 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so many things!  I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 what I need to do 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make things better.”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1B7649-3AF3-F86E-32B1-75ACAA7226F0}"/>
              </a:ext>
            </a:extLst>
          </p:cNvPr>
          <p:cNvSpPr txBox="1"/>
          <p:nvPr/>
        </p:nvSpPr>
        <p:spPr>
          <a:xfrm>
            <a:off x="4989063" y="3625704"/>
            <a:ext cx="29371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“My Assessment has helped me </a:t>
            </a:r>
            <a:r>
              <a:rPr lang="en-US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sense of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job I struggled in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and why I wanted to change jobs!”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07A137-7ED6-FAD0-0C7B-B4DEB4AB2516}"/>
              </a:ext>
            </a:extLst>
          </p:cNvPr>
          <p:cNvSpPr txBox="1"/>
          <p:nvPr/>
        </p:nvSpPr>
        <p:spPr>
          <a:xfrm>
            <a:off x="8894663" y="2174806"/>
            <a:ext cx="27487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“I now know what I need to </a:t>
            </a:r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do more of in my free time 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and what </a:t>
            </a:r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projects I’m going to jockey 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for in the future.”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CAC142-291C-BBCE-FFD9-53C7680556C7}"/>
              </a:ext>
            </a:extLst>
          </p:cNvPr>
          <p:cNvSpPr txBox="1"/>
          <p:nvPr/>
        </p:nvSpPr>
        <p:spPr>
          <a:xfrm>
            <a:off x="5056085" y="2062184"/>
            <a:ext cx="3674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“This makes sense.  I’ve </a:t>
            </a:r>
            <a:r>
              <a:rPr lang="en-US" sz="2000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always cared about this.”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592CD66-0BE3-4D47-0501-CBBC391C0A1D}"/>
              </a:ext>
            </a:extLst>
          </p:cNvPr>
          <p:cNvSpPr/>
          <p:nvPr/>
        </p:nvSpPr>
        <p:spPr>
          <a:xfrm>
            <a:off x="548592" y="5012901"/>
            <a:ext cx="3673464" cy="1053323"/>
          </a:xfrm>
          <a:prstGeom prst="rect">
            <a:avLst/>
          </a:prstGeom>
          <a:solidFill>
            <a:srgbClr val="F8D8DB">
              <a:alpha val="50196"/>
            </a:srgbClr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accent3"/>
                </a:solidFill>
              </a:rPr>
              <a:t>www.motivatorsppd.com</a:t>
            </a:r>
            <a:endParaRPr lang="en-US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060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7CFD9F0-8756-82F1-FB04-7EEBF39400B1}"/>
              </a:ext>
            </a:extLst>
          </p:cNvPr>
          <p:cNvSpPr txBox="1"/>
          <p:nvPr/>
        </p:nvSpPr>
        <p:spPr>
          <a:xfrm>
            <a:off x="10633856" y="4025826"/>
            <a:ext cx="1265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2022 Research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1E2067-48C7-DC58-BAEA-6B88DFF77B0B}"/>
              </a:ext>
            </a:extLst>
          </p:cNvPr>
          <p:cNvSpPr txBox="1">
            <a:spLocks/>
          </p:cNvSpPr>
          <p:nvPr/>
        </p:nvSpPr>
        <p:spPr>
          <a:xfrm>
            <a:off x="0" y="558481"/>
            <a:ext cx="12192000" cy="873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The State of Motivation and Engagement Today</a:t>
            </a:r>
          </a:p>
          <a:p>
            <a:pPr algn="ctr"/>
            <a:r>
              <a:rPr lang="en-US" sz="2100" b="1" spc="300" dirty="0">
                <a:solidFill>
                  <a:schemeClr val="accent2"/>
                </a:solidFill>
                <a:latin typeface="Century Gothic" panose="020B0502020202020204" pitchFamily="34" charset="0"/>
              </a:rPr>
              <a:t>IT’S A MESS!</a:t>
            </a:r>
            <a:endParaRPr lang="en-US" sz="210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1808421-7B4C-5CF4-5857-A0125B6F9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051" y="3793761"/>
            <a:ext cx="1028700" cy="190500"/>
          </a:xfrm>
          <a:prstGeom prst="rect">
            <a:avLst/>
          </a:prstGeom>
        </p:spPr>
      </p:pic>
      <p:graphicFrame>
        <p:nvGraphicFramePr>
          <p:cNvPr id="24" name="Table 24">
            <a:extLst>
              <a:ext uri="{FF2B5EF4-FFF2-40B4-BE49-F238E27FC236}">
                <a16:creationId xmlns:a16="http://schemas.microsoft.com/office/drawing/2014/main" id="{D056F358-FD4F-3241-F408-D86DD3DA64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99024"/>
              </p:ext>
            </p:extLst>
          </p:nvPr>
        </p:nvGraphicFramePr>
        <p:xfrm>
          <a:off x="293052" y="4470926"/>
          <a:ext cx="11605896" cy="2160301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868632">
                  <a:extLst>
                    <a:ext uri="{9D8B030D-6E8A-4147-A177-3AD203B41FA5}">
                      <a16:colId xmlns:a16="http://schemas.microsoft.com/office/drawing/2014/main" val="1785211739"/>
                    </a:ext>
                  </a:extLst>
                </a:gridCol>
                <a:gridCol w="3868632">
                  <a:extLst>
                    <a:ext uri="{9D8B030D-6E8A-4147-A177-3AD203B41FA5}">
                      <a16:colId xmlns:a16="http://schemas.microsoft.com/office/drawing/2014/main" val="1984766666"/>
                    </a:ext>
                  </a:extLst>
                </a:gridCol>
                <a:gridCol w="3868632">
                  <a:extLst>
                    <a:ext uri="{9D8B030D-6E8A-4147-A177-3AD203B41FA5}">
                      <a16:colId xmlns:a16="http://schemas.microsoft.com/office/drawing/2014/main" val="2321718214"/>
                    </a:ext>
                  </a:extLst>
                </a:gridCol>
              </a:tblGrid>
              <a:tr h="6774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Remote &amp; Hybrid Workers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Effective Management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Creating High Engagement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2873943"/>
                  </a:ext>
                </a:extLst>
              </a:tr>
              <a:tr h="5648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✓ Higher Engagement</a:t>
                      </a:r>
                    </a:p>
                    <a:p>
                      <a:r>
                        <a:rPr lang="en-US" sz="1400" dirty="0"/>
                        <a:t>✓ Higher Stress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✓ Starts with Meaningful Conversation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✓  Adopt practices of best-run organizations that have 72% engagement.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2380706"/>
                  </a:ext>
                </a:extLst>
              </a:tr>
              <a:tr h="917956">
                <a:tc>
                  <a:txBody>
                    <a:bodyPr/>
                    <a:lstStyle/>
                    <a:p>
                      <a:r>
                        <a:rPr lang="en-US" sz="1200" b="1" dirty="0"/>
                        <a:t>Takeaway</a:t>
                      </a:r>
                      <a:r>
                        <a:rPr lang="en-US" sz="1200" dirty="0"/>
                        <a:t>: </a:t>
                      </a:r>
                      <a:r>
                        <a:rPr lang="en-US" sz="1200" b="0" dirty="0"/>
                        <a:t>What people experience in their everyday work — their feelings of involvement and enthusiasm — matter more in reducing stress. No location can fix poor management.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Takeaway</a:t>
                      </a:r>
                      <a:r>
                        <a:rPr lang="en-US" sz="1200" dirty="0"/>
                        <a:t>: Weekly one-on-one feedback meetings (15-30 minutes) with employees focused on Recognition, Collaboration, Goals and Priorities, and Strengths.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Takeaway</a:t>
                      </a:r>
                      <a:r>
                        <a:rPr lang="en-US" sz="1200" dirty="0"/>
                        <a:t>: Consider the impact on organizations and society. Record high productivity, customer retention and growth, better employee retention, and significantly reduced stress.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1573071"/>
                  </a:ext>
                </a:extLst>
              </a:tr>
            </a:tbl>
          </a:graphicData>
        </a:graphic>
      </p:graphicFrame>
      <p:pic>
        <p:nvPicPr>
          <p:cNvPr id="28" name="Picture 27" descr="A red circle with white text&#10;&#10;Description automatically generated">
            <a:extLst>
              <a:ext uri="{FF2B5EF4-FFF2-40B4-BE49-F238E27FC236}">
                <a16:creationId xmlns:a16="http://schemas.microsoft.com/office/drawing/2014/main" id="{6D0BCBB5-DAD9-7A44-769E-949E33FC9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052" y="1466660"/>
            <a:ext cx="3810000" cy="2540000"/>
          </a:xfrm>
          <a:prstGeom prst="rect">
            <a:avLst/>
          </a:prstGeom>
        </p:spPr>
      </p:pic>
      <p:pic>
        <p:nvPicPr>
          <p:cNvPr id="30" name="Picture 29" descr="A pie chart with purple and white circles&#10;&#10;Description automatically generated">
            <a:extLst>
              <a:ext uri="{FF2B5EF4-FFF2-40B4-BE49-F238E27FC236}">
                <a16:creationId xmlns:a16="http://schemas.microsoft.com/office/drawing/2014/main" id="{D75914C5-0F3E-E5C8-E23E-D94B0207FB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0871" y="1466660"/>
            <a:ext cx="3810000" cy="2540000"/>
          </a:xfrm>
          <a:prstGeom prst="rect">
            <a:avLst/>
          </a:prstGeom>
        </p:spPr>
      </p:pic>
      <p:pic>
        <p:nvPicPr>
          <p:cNvPr id="32" name="Picture 31" descr="A circle with a black center&#10;&#10;Description automatically generated with medium confidence">
            <a:extLst>
              <a:ext uri="{FF2B5EF4-FFF2-40B4-BE49-F238E27FC236}">
                <a16:creationId xmlns:a16="http://schemas.microsoft.com/office/drawing/2014/main" id="{E0F8727C-55B2-C871-776A-0C801DFE03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8946" y="1466660"/>
            <a:ext cx="3810000" cy="254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E05292-BE09-9569-290F-3E629F1CC6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4609" y="3667284"/>
            <a:ext cx="962270" cy="143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6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BF7F6F-8CCB-63EA-8BED-D3476981E3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190448" y="2880568"/>
            <a:ext cx="5133995" cy="3993105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17094" y="454373"/>
            <a:ext cx="11157811" cy="10668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/>
              <a:t>Calculating the Cost of Turnover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893846"/>
              </p:ext>
            </p:extLst>
          </p:nvPr>
        </p:nvGraphicFramePr>
        <p:xfrm>
          <a:off x="517094" y="2130171"/>
          <a:ext cx="8644090" cy="427345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02106">
                  <a:extLst>
                    <a:ext uri="{9D8B030D-6E8A-4147-A177-3AD203B41FA5}">
                      <a16:colId xmlns:a16="http://schemas.microsoft.com/office/drawing/2014/main" val="1303457533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5774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/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Employees</a:t>
                      </a:r>
                      <a:r>
                        <a:rPr lang="en-US" sz="2400" b="0" baseline="0" dirty="0"/>
                        <a:t> on Team</a:t>
                      </a:r>
                      <a:endParaRPr lang="en-US" sz="2400" b="0" dirty="0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5774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baseline="0" dirty="0"/>
                        <a:t>Annual Turnover</a:t>
                      </a:r>
                      <a:endParaRPr lang="en-US" sz="2400" b="0" dirty="0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accent1"/>
                          </a:solidFill>
                        </a:rPr>
                        <a:t>2 people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9407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000" b="1" i="0" u="none" spc="300" dirty="0"/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600" b="1" spc="300" baseline="0" dirty="0">
                          <a:solidFill>
                            <a:schemeClr val="accent1"/>
                          </a:solidFill>
                        </a:rPr>
                        <a:t>CALCULATE</a:t>
                      </a:r>
                      <a:br>
                        <a:rPr lang="en-US" sz="2400" b="0" baseline="0" dirty="0"/>
                      </a:br>
                      <a:r>
                        <a:rPr lang="en-US" sz="2400" b="0" baseline="0" dirty="0"/>
                        <a:t>1.5 x Average Salary 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2400" b="0" baseline="0" dirty="0"/>
                        <a:t>= Cost of Turnover </a:t>
                      </a:r>
                      <a:r>
                        <a:rPr lang="en-US" sz="1400" b="1" u="none" spc="300" baseline="0" dirty="0"/>
                        <a:t>PER PERSON</a:t>
                      </a:r>
                      <a:endParaRPr lang="en-US" sz="2400" b="1" i="1" u="none" spc="300" dirty="0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accent1"/>
                          </a:solidFill>
                        </a:rPr>
                        <a:t>$75,000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2501">
                <a:tc>
                  <a:txBody>
                    <a:bodyPr/>
                    <a:lstStyle/>
                    <a:p>
                      <a:pPr algn="ctr"/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spc="300" dirty="0"/>
                        <a:t>ANNUAL COST OF TURNOVER</a:t>
                      </a:r>
                    </a:p>
                    <a:p>
                      <a:pPr algn="r"/>
                      <a:r>
                        <a:rPr lang="en-US" sz="1400" b="1" u="none" spc="300" baseline="0" dirty="0"/>
                        <a:t>= (B X C)</a:t>
                      </a:r>
                      <a:endParaRPr lang="en-US" sz="2400" b="1" spc="300" dirty="0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1"/>
                          </a:solidFill>
                        </a:rPr>
                        <a:t>$150,000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 Box 22">
            <a:extLst>
              <a:ext uri="{FF2B5EF4-FFF2-40B4-BE49-F238E27FC236}">
                <a16:creationId xmlns:a16="http://schemas.microsoft.com/office/drawing/2014/main" id="{5099E7FC-B92E-9D03-BB75-0F0DD9FB7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095" y="1351442"/>
            <a:ext cx="10240351" cy="308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1859" tIns="30929" rIns="61859" bIns="30929">
            <a:spAutoFit/>
          </a:bodyPr>
          <a:lstStyle/>
          <a:p>
            <a:pPr defTabSz="619125">
              <a:spcBef>
                <a:spcPct val="50000"/>
              </a:spcBef>
            </a:pPr>
            <a:r>
              <a:rPr lang="en-US" sz="1400" b="1" spc="300" dirty="0">
                <a:solidFill>
                  <a:schemeClr val="accent1"/>
                </a:solidFill>
                <a:latin typeface="Arial" charset="0"/>
              </a:rPr>
              <a:t>SAMPLE TEAM:  </a:t>
            </a:r>
            <a:r>
              <a:rPr lang="en-US" sz="1600" b="1" dirty="0">
                <a:latin typeface="Arial" charset="0"/>
              </a:rPr>
              <a:t>Average</a:t>
            </a:r>
            <a:r>
              <a:rPr lang="en-US" sz="16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1600" b="1" dirty="0">
                <a:latin typeface="Arial" charset="0"/>
              </a:rPr>
              <a:t>Employee Base Salary = $50,000</a:t>
            </a:r>
            <a:endParaRPr lang="en-US" sz="20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9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EACD4-0547-4A10-8A32-57CB8157B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27" y="304800"/>
            <a:ext cx="4747224" cy="6553200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You Hired A Champion!</a:t>
            </a:r>
            <a:br>
              <a:rPr lang="en-US" sz="5400" dirty="0">
                <a:solidFill>
                  <a:schemeClr val="accent1"/>
                </a:solidFill>
              </a:rPr>
            </a:br>
            <a:br>
              <a:rPr lang="en-US" sz="5400" dirty="0">
                <a:solidFill>
                  <a:schemeClr val="accent1"/>
                </a:solidFill>
              </a:rPr>
            </a:b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4" name="Picture 8" descr="He's Still Pushing the Limit of His Car but…” – Former F1 Driver Reveals  'Mad Max' Verstappen's Secret to Transformational Success -  EssentiallySports">
            <a:extLst>
              <a:ext uri="{FF2B5EF4-FFF2-40B4-BE49-F238E27FC236}">
                <a16:creationId xmlns:a16="http://schemas.microsoft.com/office/drawing/2014/main" id="{84B8AAD5-9CCD-622C-F34D-1E021CBA4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3" r="2834"/>
          <a:stretch/>
        </p:blipFill>
        <p:spPr bwMode="auto">
          <a:xfrm>
            <a:off x="5088294" y="230154"/>
            <a:ext cx="7103706" cy="6627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76306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80036-0739-FA9B-8BEC-B876A2013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83475"/>
            <a:ext cx="12039600" cy="10533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/>
              <a:t>Three Work Modes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</a:t>
            </a:r>
          </a:p>
        </p:txBody>
      </p:sp>
      <p:pic>
        <p:nvPicPr>
          <p:cNvPr id="10" name="Picture 6" descr="https://tse1.mm.bing.net/th?&amp;id=OIP.M2220dc855e0f6df488ce1e2ab290a792o0&amp;w=300&amp;h=300&amp;c=0&amp;pid=1.9&amp;rs=0&amp;p=0">
            <a:extLst>
              <a:ext uri="{FF2B5EF4-FFF2-40B4-BE49-F238E27FC236}">
                <a16:creationId xmlns:a16="http://schemas.microsoft.com/office/drawing/2014/main" id="{49EEAB7D-2EA3-3FD7-5E97-2CD38B606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373" y="1499975"/>
            <a:ext cx="3536559" cy="328849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img.izismile.com/img/img2/20090916/giant_in_small_car_05.jpg">
            <a:extLst>
              <a:ext uri="{FF2B5EF4-FFF2-40B4-BE49-F238E27FC236}">
                <a16:creationId xmlns:a16="http://schemas.microsoft.com/office/drawing/2014/main" id="{AE533ADB-948D-8BAF-D24E-304DD58462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8" b="32246"/>
          <a:stretch/>
        </p:blipFill>
        <p:spPr bwMode="auto">
          <a:xfrm>
            <a:off x="307181" y="1499975"/>
            <a:ext cx="3723966" cy="328849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e's Still Pushing the Limit of His Car but…” – Former F1 Driver Reveals  'Mad Max' Verstappen's Secret to Transformational Success -  EssentiallySports">
            <a:extLst>
              <a:ext uri="{FF2B5EF4-FFF2-40B4-BE49-F238E27FC236}">
                <a16:creationId xmlns:a16="http://schemas.microsoft.com/office/drawing/2014/main" id="{35141E79-C6D7-02BD-722D-A3041ADCEE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3" r="2834"/>
          <a:stretch/>
        </p:blipFill>
        <p:spPr bwMode="auto">
          <a:xfrm>
            <a:off x="8250157" y="1473037"/>
            <a:ext cx="3591719" cy="331543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55734D8-7459-F374-F0FD-06F6BB5B9023}"/>
              </a:ext>
            </a:extLst>
          </p:cNvPr>
          <p:cNvSpPr/>
          <p:nvPr/>
        </p:nvSpPr>
        <p:spPr>
          <a:xfrm>
            <a:off x="273044" y="5114823"/>
            <a:ext cx="3673464" cy="1053323"/>
          </a:xfrm>
          <a:prstGeom prst="rect">
            <a:avLst/>
          </a:prstGeom>
          <a:solidFill>
            <a:schemeClr val="bg2">
              <a:alpha val="50196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16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 look good, but I don't work.”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BBEB5-74A5-C4FF-14E7-32968138CB79}"/>
              </a:ext>
            </a:extLst>
          </p:cNvPr>
          <p:cNvSpPr/>
          <p:nvPr/>
        </p:nvSpPr>
        <p:spPr>
          <a:xfrm>
            <a:off x="8209285" y="5114823"/>
            <a:ext cx="3673464" cy="1053323"/>
          </a:xfrm>
          <a:prstGeom prst="rect">
            <a:avLst/>
          </a:prstGeom>
          <a:solidFill>
            <a:schemeClr val="tx2">
              <a:lumMod val="20000"/>
              <a:lumOff val="80000"/>
              <a:alpha val="50196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tx2"/>
                </a:solidFill>
              </a:rPr>
              <a:t>“I get it done no matter what!”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9E30EE-CA6F-023A-8C6B-88834B71B1DD}"/>
              </a:ext>
            </a:extLst>
          </p:cNvPr>
          <p:cNvSpPr/>
          <p:nvPr/>
        </p:nvSpPr>
        <p:spPr>
          <a:xfrm>
            <a:off x="4303920" y="5114823"/>
            <a:ext cx="3673464" cy="1053323"/>
          </a:xfrm>
          <a:prstGeom prst="rect">
            <a:avLst/>
          </a:prstGeom>
          <a:solidFill>
            <a:schemeClr val="bg2">
              <a:alpha val="50196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i="0" dirty="0">
                <a:solidFill>
                  <a:schemeClr val="tx1"/>
                </a:solidFill>
                <a:effectLst/>
              </a:rPr>
              <a:t>“I mean to do good work, </a:t>
            </a:r>
            <a:br>
              <a:rPr lang="en-US" sz="1600" i="0" dirty="0">
                <a:solidFill>
                  <a:schemeClr val="tx1"/>
                </a:solidFill>
                <a:effectLst/>
              </a:rPr>
            </a:br>
            <a:r>
              <a:rPr lang="en-US" sz="1600" i="0" dirty="0">
                <a:solidFill>
                  <a:schemeClr val="tx1"/>
                </a:solidFill>
                <a:effectLst/>
              </a:rPr>
              <a:t>but I </a:t>
            </a:r>
            <a:r>
              <a:rPr lang="en-US" sz="1600" dirty="0">
                <a:solidFill>
                  <a:schemeClr val="tx1"/>
                </a:solidFill>
              </a:rPr>
              <a:t>can be </a:t>
            </a:r>
            <a:r>
              <a:rPr lang="en-US" sz="1600" i="0" dirty="0">
                <a:solidFill>
                  <a:schemeClr val="tx1"/>
                </a:solidFill>
                <a:effectLst/>
              </a:rPr>
              <a:t>unreliable and</a:t>
            </a:r>
            <a:br>
              <a:rPr lang="en-US" sz="1600" i="0" dirty="0">
                <a:solidFill>
                  <a:schemeClr val="tx1"/>
                </a:solidFill>
                <a:effectLst/>
              </a:rPr>
            </a:br>
            <a:r>
              <a:rPr lang="en-US" sz="1600" i="0" dirty="0">
                <a:solidFill>
                  <a:schemeClr val="tx1"/>
                </a:solidFill>
                <a:effectLst/>
              </a:rPr>
              <a:t> inconsistent.”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445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riceless Professional Development">
      <a:dk1>
        <a:srgbClr val="3A3B39"/>
      </a:dk1>
      <a:lt1>
        <a:srgbClr val="FFFFFF"/>
      </a:lt1>
      <a:dk2>
        <a:srgbClr val="CA382B"/>
      </a:dk2>
      <a:lt2>
        <a:srgbClr val="E7E6E6"/>
      </a:lt2>
      <a:accent1>
        <a:srgbClr val="CA382B"/>
      </a:accent1>
      <a:accent2>
        <a:srgbClr val="E3682C"/>
      </a:accent2>
      <a:accent3>
        <a:srgbClr val="DB3B4C"/>
      </a:accent3>
      <a:accent4>
        <a:srgbClr val="C13B63"/>
      </a:accent4>
      <a:accent5>
        <a:srgbClr val="773072"/>
      </a:accent5>
      <a:accent6>
        <a:srgbClr val="FF9B00"/>
      </a:accent6>
      <a:hlink>
        <a:srgbClr val="FF9B00"/>
      </a:hlink>
      <a:folHlink>
        <a:srgbClr val="5BC7FB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12466</TotalTime>
  <Words>2923</Words>
  <Application>Microsoft Office PowerPoint</Application>
  <PresentationFormat>Widescreen</PresentationFormat>
  <Paragraphs>325</Paragraphs>
  <Slides>43</Slides>
  <Notes>18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Calibri Light</vt:lpstr>
      <vt:lpstr>Century Gothic</vt:lpstr>
      <vt:lpstr>Helvetica</vt:lpstr>
      <vt:lpstr>Wingdings</vt:lpstr>
      <vt:lpstr>Office Theme</vt:lpstr>
      <vt:lpstr>PowerPoint Presentation</vt:lpstr>
      <vt:lpstr>PowerPoint Presentation</vt:lpstr>
      <vt:lpstr>Workplace Motivation:  Drive Like You Have the Keys to a  Ferrari with a Full Tank of Gas WHAT YOU WISH YOU KNEW</vt:lpstr>
      <vt:lpstr>PowerPoint Presentation</vt:lpstr>
      <vt:lpstr>COMMON FEEDBACK Workplace Motivators Assessment </vt:lpstr>
      <vt:lpstr>PowerPoint Presentation</vt:lpstr>
      <vt:lpstr>Calculating the Cost of Turnover</vt:lpstr>
      <vt:lpstr>You Hired A Champion!  </vt:lpstr>
      <vt:lpstr>Three Work Modes…</vt:lpstr>
      <vt:lpstr>PowerPoint Presentation</vt:lpstr>
      <vt:lpstr>Reduce  The Risk of Turnover  and Low Engagement</vt:lpstr>
      <vt:lpstr>PowerPoint Presentation</vt:lpstr>
      <vt:lpstr>PowerPoint Presentation</vt:lpstr>
      <vt:lpstr>Our top motivators reveal what we are most interested in and how we want to spend our time.</vt:lpstr>
      <vt:lpstr>PowerPoint Presentation</vt:lpstr>
      <vt:lpstr>A Little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Get the Most from This Report</vt:lpstr>
      <vt:lpstr>HIRING HELP</vt:lpstr>
      <vt:lpstr>PowerPoint Presentation</vt:lpstr>
      <vt:lpstr>Chris is Director of Finance  Champion!  </vt:lpstr>
      <vt:lpstr>FIVE KEY AREAS OF JOB FIT The Car Analogy</vt:lpstr>
      <vt:lpstr>FIVE KEY AREAS OF JOB FIT The Car Analogy</vt:lpstr>
      <vt:lpstr>PowerPoint Presentation</vt:lpstr>
      <vt:lpstr>Benefits of Understanding Workplace Motivators</vt:lpstr>
      <vt:lpstr>At a base-level, we wonder…</vt:lpstr>
      <vt:lpstr>Use motivators  insight throughout  the entire employee lifecycle.</vt:lpstr>
      <vt:lpstr>PowerPoint Presentation</vt:lpstr>
      <vt:lpstr>PowerPoint Presentation</vt:lpstr>
      <vt:lpstr>PowerPoint Presentation</vt:lpstr>
      <vt:lpstr>Workplace Motivation: Drive Like a Ferrari with a Full Tank of Gas WHAT YOU WISH YOU KNEW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Catherine Blakemore</dc:creator>
  <cp:lastModifiedBy>Suzie Price</cp:lastModifiedBy>
  <cp:revision>107</cp:revision>
  <dcterms:created xsi:type="dcterms:W3CDTF">2020-05-01T20:57:28Z</dcterms:created>
  <dcterms:modified xsi:type="dcterms:W3CDTF">2023-09-17T21:20:42Z</dcterms:modified>
</cp:coreProperties>
</file>