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2" r:id="rId2"/>
    <p:sldId id="1026" r:id="rId3"/>
    <p:sldId id="1030" r:id="rId4"/>
    <p:sldId id="1029" r:id="rId5"/>
    <p:sldId id="1064" r:id="rId6"/>
    <p:sldId id="622" r:id="rId7"/>
    <p:sldId id="1072" r:id="rId8"/>
    <p:sldId id="1073" r:id="rId9"/>
    <p:sldId id="1013" r:id="rId10"/>
    <p:sldId id="1074" r:id="rId11"/>
    <p:sldId id="1071" r:id="rId12"/>
    <p:sldId id="618" r:id="rId13"/>
    <p:sldId id="995" r:id="rId14"/>
    <p:sldId id="1008" r:id="rId15"/>
    <p:sldId id="1070" r:id="rId16"/>
    <p:sldId id="1037" r:id="rId17"/>
    <p:sldId id="609" r:id="rId18"/>
    <p:sldId id="611" r:id="rId19"/>
    <p:sldId id="612" r:id="rId20"/>
    <p:sldId id="1001" r:id="rId21"/>
    <p:sldId id="1077" r:id="rId22"/>
    <p:sldId id="595" r:id="rId23"/>
    <p:sldId id="1076" r:id="rId24"/>
    <p:sldId id="1065" r:id="rId2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3D6F"/>
    <a:srgbClr val="973694"/>
    <a:srgbClr val="DD3A26"/>
    <a:srgbClr val="EF3D51"/>
    <a:srgbClr val="FFE7FC"/>
    <a:srgbClr val="FFCCFF"/>
    <a:srgbClr val="F37124"/>
    <a:srgbClr val="0862AF"/>
    <a:srgbClr val="3904B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9" autoAdjust="0"/>
    <p:restoredTop sz="95302" autoAdjust="0"/>
  </p:normalViewPr>
  <p:slideViewPr>
    <p:cSldViewPr snapToGrid="0">
      <p:cViewPr varScale="1">
        <p:scale>
          <a:sx n="72" d="100"/>
          <a:sy n="72" d="100"/>
        </p:scale>
        <p:origin x="312" y="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84" d="100"/>
          <a:sy n="84" d="100"/>
        </p:scale>
        <p:origin x="2250" y="-150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47" tIns="48324" rIns="96647" bIns="48324" rtlCol="0"/>
          <a:lstStyle>
            <a:lvl1pPr algn="r">
              <a:defRPr sz="1300"/>
            </a:lvl1pPr>
          </a:lstStyle>
          <a:p>
            <a:fld id="{58EFF1C8-0CF4-4084-957B-F0DFE84E4785}" type="datetimeFigureOut">
              <a:rPr lang="en-US" smtClean="0"/>
              <a:t>10/27/2022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47" tIns="48324" rIns="96647" bIns="48324"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47" tIns="48324" rIns="96647" bIns="48324" rtlCol="0" anchor="b"/>
          <a:lstStyle>
            <a:lvl1pPr algn="r">
              <a:defRPr sz="1300"/>
            </a:lvl1pPr>
          </a:lstStyle>
          <a:p>
            <a:fld id="{5BCF20B3-9416-41BD-88E0-2F68B474BE1E}" type="slidenum">
              <a:rPr lang="en-US" smtClean="0"/>
              <a:t>‹#›</a:t>
            </a:fld>
            <a:endParaRPr lang="en-US"/>
          </a:p>
        </p:txBody>
      </p:sp>
    </p:spTree>
    <p:extLst>
      <p:ext uri="{BB962C8B-B14F-4D97-AF65-F5344CB8AC3E}">
        <p14:creationId xmlns:p14="http://schemas.microsoft.com/office/powerpoint/2010/main" val="3952947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8"/>
            <a:ext cx="5852160" cy="4660583"/>
          </a:xfrm>
        </p:spPr>
        <p:txBody>
          <a:bodyPr/>
          <a:lstStyle/>
          <a:p>
            <a:r>
              <a:rPr lang="en-US" dirty="0">
                <a:solidFill>
                  <a:srgbClr val="FF0000"/>
                </a:solidFill>
              </a:rPr>
              <a:t>(INTRO) </a:t>
            </a:r>
            <a:r>
              <a:rPr lang="en-US" dirty="0"/>
              <a:t>Today we’re going together for a team building tune up!  </a:t>
            </a:r>
          </a:p>
          <a:p>
            <a:endParaRPr lang="en-US" dirty="0"/>
          </a:p>
          <a:p>
            <a:r>
              <a:rPr lang="en-US" dirty="0">
                <a:solidFill>
                  <a:srgbClr val="FF0000"/>
                </a:solidFill>
              </a:rPr>
              <a:t>(WHY HIS MATTERS TO YOU, WHY YOU ARE HAPPY/EXCITED TO BE THERE – SHOW ENERGY) </a:t>
            </a:r>
          </a:p>
          <a:p>
            <a:r>
              <a:rPr lang="en-US" dirty="0"/>
              <a:t>I’m excited to show you how to better understand your own and teammate’s strengths and potential growth areas.  </a:t>
            </a:r>
          </a:p>
          <a:p>
            <a:endParaRPr lang="en-US" dirty="0"/>
          </a:p>
          <a:p>
            <a:r>
              <a:rPr lang="en-US" dirty="0">
                <a:solidFill>
                  <a:srgbClr val="FF0000"/>
                </a:solidFill>
              </a:rPr>
              <a:t>(EMPOWER – WHAT THEY WILL GET FROM THIS SESSION)</a:t>
            </a:r>
          </a:p>
          <a:p>
            <a:r>
              <a:rPr lang="en-US" dirty="0"/>
              <a:t>You are going to be able to use this information to learn how to leverage each other’s top talents,  cover each other’s blind spots and overall work together more effectively and ENJOY working together, even more! </a:t>
            </a:r>
          </a:p>
          <a:p>
            <a:endParaRPr lang="en-US" b="1" dirty="0"/>
          </a:p>
          <a:p>
            <a:r>
              <a:rPr lang="en-US" b="1" dirty="0"/>
              <a:t>Our Agenda today </a:t>
            </a:r>
            <a:r>
              <a:rPr lang="en-US" dirty="0"/>
              <a:t>will be to review the top motivators and communication style of the team and then review individual and team Strengths and Growth Edges. (Opportunities)</a:t>
            </a:r>
          </a:p>
        </p:txBody>
      </p:sp>
      <p:sp>
        <p:nvSpPr>
          <p:cNvPr id="4" name="Slide Number Placeholder 3"/>
          <p:cNvSpPr>
            <a:spLocks noGrp="1"/>
          </p:cNvSpPr>
          <p:nvPr>
            <p:ph type="sldNum" sz="quarter" idx="10"/>
          </p:nvPr>
        </p:nvSpPr>
        <p:spPr/>
        <p:txBody>
          <a:bodyPr/>
          <a:lstStyle/>
          <a:p>
            <a:fld id="{5BCF20B3-9416-41BD-88E0-2F68B474BE1E}" type="slidenum">
              <a:rPr lang="en-US" smtClean="0"/>
              <a:t>1</a:t>
            </a:fld>
            <a:endParaRPr lang="en-US"/>
          </a:p>
        </p:txBody>
      </p:sp>
    </p:spTree>
    <p:extLst>
      <p:ext uri="{BB962C8B-B14F-4D97-AF65-F5344CB8AC3E}">
        <p14:creationId xmlns:p14="http://schemas.microsoft.com/office/powerpoint/2010/main" val="383961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F20B3-9416-41BD-88E0-2F68B474BE1E}" type="slidenum">
              <a:rPr lang="en-US" smtClean="0"/>
              <a:t>7</a:t>
            </a:fld>
            <a:endParaRPr lang="en-US"/>
          </a:p>
        </p:txBody>
      </p:sp>
    </p:spTree>
    <p:extLst>
      <p:ext uri="{BB962C8B-B14F-4D97-AF65-F5344CB8AC3E}">
        <p14:creationId xmlns:p14="http://schemas.microsoft.com/office/powerpoint/2010/main" val="600523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F20B3-9416-41BD-88E0-2F68B474BE1E}" type="slidenum">
              <a:rPr lang="en-US" smtClean="0"/>
              <a:t>8</a:t>
            </a:fld>
            <a:endParaRPr lang="en-US"/>
          </a:p>
        </p:txBody>
      </p:sp>
    </p:spTree>
    <p:extLst>
      <p:ext uri="{BB962C8B-B14F-4D97-AF65-F5344CB8AC3E}">
        <p14:creationId xmlns:p14="http://schemas.microsoft.com/office/powerpoint/2010/main" val="4135364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F20B3-9416-41BD-88E0-2F68B474BE1E}" type="slidenum">
              <a:rPr lang="en-US" smtClean="0"/>
              <a:t>9</a:t>
            </a:fld>
            <a:endParaRPr lang="en-US"/>
          </a:p>
        </p:txBody>
      </p:sp>
    </p:spTree>
    <p:extLst>
      <p:ext uri="{BB962C8B-B14F-4D97-AF65-F5344CB8AC3E}">
        <p14:creationId xmlns:p14="http://schemas.microsoft.com/office/powerpoint/2010/main" val="2627871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F20B3-9416-41BD-88E0-2F68B474BE1E}" type="slidenum">
              <a:rPr lang="en-US" smtClean="0"/>
              <a:t>11</a:t>
            </a:fld>
            <a:endParaRPr lang="en-US"/>
          </a:p>
        </p:txBody>
      </p:sp>
    </p:spTree>
    <p:extLst>
      <p:ext uri="{BB962C8B-B14F-4D97-AF65-F5344CB8AC3E}">
        <p14:creationId xmlns:p14="http://schemas.microsoft.com/office/powerpoint/2010/main" val="3727659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F20B3-9416-41BD-88E0-2F68B474BE1E}" type="slidenum">
              <a:rPr lang="en-US" smtClean="0"/>
              <a:t>14</a:t>
            </a:fld>
            <a:endParaRPr lang="en-US"/>
          </a:p>
        </p:txBody>
      </p:sp>
    </p:spTree>
    <p:extLst>
      <p:ext uri="{BB962C8B-B14F-4D97-AF65-F5344CB8AC3E}">
        <p14:creationId xmlns:p14="http://schemas.microsoft.com/office/powerpoint/2010/main" val="3422205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share link to these tools.</a:t>
            </a:r>
          </a:p>
        </p:txBody>
      </p:sp>
      <p:sp>
        <p:nvSpPr>
          <p:cNvPr id="4" name="Slide Number Placeholder 3"/>
          <p:cNvSpPr>
            <a:spLocks noGrp="1"/>
          </p:cNvSpPr>
          <p:nvPr>
            <p:ph type="sldNum" sz="quarter" idx="5"/>
          </p:nvPr>
        </p:nvSpPr>
        <p:spPr/>
        <p:txBody>
          <a:bodyPr/>
          <a:lstStyle/>
          <a:p>
            <a:fld id="{5BCF20B3-9416-41BD-88E0-2F68B474BE1E}" type="slidenum">
              <a:rPr lang="en-US" smtClean="0"/>
              <a:t>20</a:t>
            </a:fld>
            <a:endParaRPr lang="en-US"/>
          </a:p>
        </p:txBody>
      </p:sp>
    </p:spTree>
    <p:extLst>
      <p:ext uri="{BB962C8B-B14F-4D97-AF65-F5344CB8AC3E}">
        <p14:creationId xmlns:p14="http://schemas.microsoft.com/office/powerpoint/2010/main" val="138241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8"/>
            <a:ext cx="5852160" cy="4660583"/>
          </a:xfrm>
        </p:spPr>
        <p:txBody>
          <a:bodyPr/>
          <a:lstStyle/>
          <a:p>
            <a:r>
              <a:rPr lang="en-US" dirty="0">
                <a:solidFill>
                  <a:srgbClr val="FF0000"/>
                </a:solidFill>
              </a:rPr>
              <a:t>(INTRO) </a:t>
            </a:r>
            <a:r>
              <a:rPr lang="en-US" dirty="0"/>
              <a:t>Today we’re going together for a team building tune up!  </a:t>
            </a:r>
          </a:p>
          <a:p>
            <a:endParaRPr lang="en-US" dirty="0"/>
          </a:p>
          <a:p>
            <a:r>
              <a:rPr lang="en-US" dirty="0">
                <a:solidFill>
                  <a:srgbClr val="FF0000"/>
                </a:solidFill>
              </a:rPr>
              <a:t>(WHY HIS MATTERS TO YOU, WHY YOU ARE HAPPY/EXCITED TO BE THERE – SHOW ENERGY) </a:t>
            </a:r>
          </a:p>
          <a:p>
            <a:r>
              <a:rPr lang="en-US" dirty="0"/>
              <a:t>I’m excited to show you how to better understand your own and teammate’s strengths and potential growth areas.  </a:t>
            </a:r>
          </a:p>
          <a:p>
            <a:endParaRPr lang="en-US" dirty="0"/>
          </a:p>
          <a:p>
            <a:r>
              <a:rPr lang="en-US" dirty="0">
                <a:solidFill>
                  <a:srgbClr val="FF0000"/>
                </a:solidFill>
              </a:rPr>
              <a:t>(EMPOWER – WHAT THEY WILL GET FROM THIS SESSION)</a:t>
            </a:r>
          </a:p>
          <a:p>
            <a:r>
              <a:rPr lang="en-US" dirty="0"/>
              <a:t>You are going to be able to use this information to learn how to leverage each other’s top talents,  cover each other’s blind spots and overall work together more effectively and ENJOY working together, even more! </a:t>
            </a:r>
          </a:p>
          <a:p>
            <a:endParaRPr lang="en-US" b="1" dirty="0"/>
          </a:p>
          <a:p>
            <a:r>
              <a:rPr lang="en-US" b="1" dirty="0"/>
              <a:t>Our Agenda today </a:t>
            </a:r>
            <a:r>
              <a:rPr lang="en-US" dirty="0"/>
              <a:t>will be to review the top motivators and communication style of the team and then review individual and team Strengths and Growth Edges. (Opportunities)</a:t>
            </a:r>
          </a:p>
        </p:txBody>
      </p:sp>
      <p:sp>
        <p:nvSpPr>
          <p:cNvPr id="4" name="Slide Number Placeholder 3"/>
          <p:cNvSpPr>
            <a:spLocks noGrp="1"/>
          </p:cNvSpPr>
          <p:nvPr>
            <p:ph type="sldNum" sz="quarter" idx="10"/>
          </p:nvPr>
        </p:nvSpPr>
        <p:spPr/>
        <p:txBody>
          <a:bodyPr/>
          <a:lstStyle/>
          <a:p>
            <a:fld id="{5BCF20B3-9416-41BD-88E0-2F68B474BE1E}" type="slidenum">
              <a:rPr lang="en-US" smtClean="0"/>
              <a:t>24</a:t>
            </a:fld>
            <a:endParaRPr lang="en-US"/>
          </a:p>
        </p:txBody>
      </p:sp>
    </p:spTree>
    <p:extLst>
      <p:ext uri="{BB962C8B-B14F-4D97-AF65-F5344CB8AC3E}">
        <p14:creationId xmlns:p14="http://schemas.microsoft.com/office/powerpoint/2010/main" val="3778880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accent1">
                <a:lumMod val="100000"/>
              </a:schemeClr>
            </a:gs>
            <a:gs pos="7000">
              <a:srgbClr val="E7471F"/>
            </a:gs>
            <a:gs pos="17000">
              <a:srgbClr val="F7611C"/>
            </a:gs>
            <a:gs pos="75000">
              <a:srgbClr val="D43C6F"/>
            </a:gs>
            <a:gs pos="59000">
              <a:srgbClr val="F03D37"/>
            </a:gs>
            <a:gs pos="45000">
              <a:srgbClr val="F75829"/>
            </a:gs>
            <a:gs pos="31000">
              <a:srgbClr val="FD6A1E"/>
            </a:gs>
            <a:gs pos="100000">
              <a:srgbClr val="9D25A0"/>
            </a:gs>
          </a:gsLst>
          <a:lin ang="21594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8130-B909-CA4D-BABE-874937ED88EF}"/>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Presentation Title</a:t>
            </a:r>
          </a:p>
        </p:txBody>
      </p:sp>
      <p:sp>
        <p:nvSpPr>
          <p:cNvPr id="3" name="Subtitle 2">
            <a:extLst>
              <a:ext uri="{FF2B5EF4-FFF2-40B4-BE49-F238E27FC236}">
                <a16:creationId xmlns:a16="http://schemas.microsoft.com/office/drawing/2014/main" id="{DD22F109-B824-D042-89F8-B6AB5CE00433}"/>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10" name="Graphic 9">
            <a:extLst>
              <a:ext uri="{FF2B5EF4-FFF2-40B4-BE49-F238E27FC236}">
                <a16:creationId xmlns:a16="http://schemas.microsoft.com/office/drawing/2014/main" id="{5BBA2A8B-664B-5B45-89EC-92B036AD6B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953331"/>
            <a:ext cx="10515600" cy="662981"/>
          </a:xfrm>
          <a:prstGeom prst="rect">
            <a:avLst/>
          </a:prstGeom>
        </p:spPr>
      </p:pic>
    </p:spTree>
    <p:extLst>
      <p:ext uri="{BB962C8B-B14F-4D97-AF65-F5344CB8AC3E}">
        <p14:creationId xmlns:p14="http://schemas.microsoft.com/office/powerpoint/2010/main" val="287373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B7C1A-417A-5849-8E09-9809FF368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53BC0-A650-074C-98D5-94A5E8C384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007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8805-1301-ED40-BD66-B8DFA64E4EF3}"/>
              </a:ext>
            </a:extLst>
          </p:cNvPr>
          <p:cNvSpPr>
            <a:spLocks noGrp="1"/>
          </p:cNvSpPr>
          <p:nvPr>
            <p:ph type="title"/>
          </p:nvPr>
        </p:nvSpPr>
        <p:spPr>
          <a:xfrm>
            <a:off x="838200" y="934486"/>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7E16741-A34C-5043-AEC0-5877A0463FEE}"/>
              </a:ext>
            </a:extLst>
          </p:cNvPr>
          <p:cNvSpPr>
            <a:spLocks noGrp="1"/>
          </p:cNvSpPr>
          <p:nvPr>
            <p:ph type="body" idx="1"/>
          </p:nvPr>
        </p:nvSpPr>
        <p:spPr>
          <a:xfrm>
            <a:off x="838200" y="394383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4D704F85-296D-4B4E-93A5-FADFA73E86DF}"/>
              </a:ext>
            </a:extLst>
          </p:cNvPr>
          <p:cNvPicPr>
            <a:picLocks noChangeAspect="1"/>
          </p:cNvPicPr>
          <p:nvPr/>
        </p:nvPicPr>
        <p:blipFill>
          <a:blip r:embed="rId2"/>
          <a:stretch>
            <a:fillRect/>
          </a:stretch>
        </p:blipFill>
        <p:spPr>
          <a:xfrm>
            <a:off x="0" y="2929"/>
            <a:ext cx="12192000" cy="228600"/>
          </a:xfrm>
          <a:prstGeom prst="rect">
            <a:avLst/>
          </a:prstGeom>
        </p:spPr>
      </p:pic>
      <p:pic>
        <p:nvPicPr>
          <p:cNvPr id="10" name="Graphic 9">
            <a:extLst>
              <a:ext uri="{FF2B5EF4-FFF2-40B4-BE49-F238E27FC236}">
                <a16:creationId xmlns:a16="http://schemas.microsoft.com/office/drawing/2014/main" id="{F653883B-69E1-F04B-8ECA-C72FB12374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5953331"/>
            <a:ext cx="10515600" cy="662981"/>
          </a:xfrm>
          <a:prstGeom prst="rect">
            <a:avLst/>
          </a:prstGeom>
        </p:spPr>
      </p:pic>
    </p:spTree>
    <p:extLst>
      <p:ext uri="{BB962C8B-B14F-4D97-AF65-F5344CB8AC3E}">
        <p14:creationId xmlns:p14="http://schemas.microsoft.com/office/powerpoint/2010/main" val="40941765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0B9DD-839C-D048-8A84-638767D12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00077E-6FB5-544E-8255-2392648B707F}"/>
              </a:ext>
            </a:extLst>
          </p:cNvPr>
          <p:cNvSpPr>
            <a:spLocks noGrp="1"/>
          </p:cNvSpPr>
          <p:nvPr>
            <p:ph sz="half" idx="1"/>
          </p:nvPr>
        </p:nvSpPr>
        <p:spPr>
          <a:xfrm>
            <a:off x="838200" y="1560443"/>
            <a:ext cx="5181600" cy="4025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166635-4BF4-1F4F-AE20-E2FCC123E291}"/>
              </a:ext>
            </a:extLst>
          </p:cNvPr>
          <p:cNvSpPr>
            <a:spLocks noGrp="1"/>
          </p:cNvSpPr>
          <p:nvPr>
            <p:ph sz="half" idx="2"/>
          </p:nvPr>
        </p:nvSpPr>
        <p:spPr>
          <a:xfrm>
            <a:off x="6172200" y="1560443"/>
            <a:ext cx="5181600" cy="4025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8288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B8734-F2CE-D846-B7BE-CD643FE1C8DA}"/>
              </a:ext>
            </a:extLst>
          </p:cNvPr>
          <p:cNvSpPr>
            <a:spLocks noGrp="1"/>
          </p:cNvSpPr>
          <p:nvPr>
            <p:ph type="title"/>
          </p:nvPr>
        </p:nvSpPr>
        <p:spPr>
          <a:xfrm>
            <a:off x="839788" y="365126"/>
            <a:ext cx="10515600" cy="83751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D65CDC-452C-6E4C-87AC-86F2E01FE8FA}"/>
              </a:ext>
            </a:extLst>
          </p:cNvPr>
          <p:cNvSpPr>
            <a:spLocks noGrp="1"/>
          </p:cNvSpPr>
          <p:nvPr>
            <p:ph type="body" idx="1"/>
          </p:nvPr>
        </p:nvSpPr>
        <p:spPr>
          <a:xfrm>
            <a:off x="839788" y="132335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65B503-1ED9-874D-A9A6-FDDE2A5018AE}"/>
              </a:ext>
            </a:extLst>
          </p:cNvPr>
          <p:cNvSpPr>
            <a:spLocks noGrp="1"/>
          </p:cNvSpPr>
          <p:nvPr>
            <p:ph sz="half" idx="2"/>
          </p:nvPr>
        </p:nvSpPr>
        <p:spPr>
          <a:xfrm>
            <a:off x="839788" y="2345635"/>
            <a:ext cx="5157787" cy="33097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F7B745-452F-A946-A560-2DCD54A0B8D1}"/>
              </a:ext>
            </a:extLst>
          </p:cNvPr>
          <p:cNvSpPr>
            <a:spLocks noGrp="1"/>
          </p:cNvSpPr>
          <p:nvPr>
            <p:ph type="body" sz="quarter" idx="3"/>
          </p:nvPr>
        </p:nvSpPr>
        <p:spPr>
          <a:xfrm>
            <a:off x="6172200" y="132335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53384E-7908-D54F-8E45-2EF78B643029}"/>
              </a:ext>
            </a:extLst>
          </p:cNvPr>
          <p:cNvSpPr>
            <a:spLocks noGrp="1"/>
          </p:cNvSpPr>
          <p:nvPr>
            <p:ph sz="quarter" idx="4"/>
          </p:nvPr>
        </p:nvSpPr>
        <p:spPr>
          <a:xfrm>
            <a:off x="6172200" y="2345635"/>
            <a:ext cx="5183188" cy="33097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687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5D93D-0552-0E45-85A0-297C7CD914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92291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32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8C7AA-264E-F742-B284-4122F575EE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D33ED4-F1DE-8343-BA79-0B7DFB860DE0}"/>
              </a:ext>
            </a:extLst>
          </p:cNvPr>
          <p:cNvSpPr>
            <a:spLocks noGrp="1"/>
          </p:cNvSpPr>
          <p:nvPr>
            <p:ph idx="1"/>
          </p:nvPr>
        </p:nvSpPr>
        <p:spPr>
          <a:xfrm>
            <a:off x="5183188" y="987425"/>
            <a:ext cx="6172200" cy="463812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C62D365-D910-FA48-BD40-617B70FA4B59}"/>
              </a:ext>
            </a:extLst>
          </p:cNvPr>
          <p:cNvSpPr>
            <a:spLocks noGrp="1"/>
          </p:cNvSpPr>
          <p:nvPr>
            <p:ph type="body" sz="half" idx="2"/>
          </p:nvPr>
        </p:nvSpPr>
        <p:spPr>
          <a:xfrm>
            <a:off x="839788" y="2057400"/>
            <a:ext cx="3932237" cy="36274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37983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81F85-FCA0-8349-9BD5-9C0C39A6E1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7F6E82-9B67-444A-B776-677CF596B3B5}"/>
              </a:ext>
            </a:extLst>
          </p:cNvPr>
          <p:cNvSpPr>
            <a:spLocks noGrp="1"/>
          </p:cNvSpPr>
          <p:nvPr>
            <p:ph type="pic" idx="1"/>
          </p:nvPr>
        </p:nvSpPr>
        <p:spPr>
          <a:xfrm>
            <a:off x="5183188" y="987425"/>
            <a:ext cx="6172200" cy="46585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C88E85D-5F95-B246-B5CF-A0B1EF9225F2}"/>
              </a:ext>
            </a:extLst>
          </p:cNvPr>
          <p:cNvSpPr>
            <a:spLocks noGrp="1"/>
          </p:cNvSpPr>
          <p:nvPr>
            <p:ph type="body" sz="half" idx="2"/>
          </p:nvPr>
        </p:nvSpPr>
        <p:spPr>
          <a:xfrm>
            <a:off x="839788" y="2057400"/>
            <a:ext cx="3932237" cy="35885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60260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AF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EEF638-6F34-AD42-A3C2-F28673786C30}"/>
              </a:ext>
            </a:extLst>
          </p:cNvPr>
          <p:cNvSpPr>
            <a:spLocks noGrp="1"/>
          </p:cNvSpPr>
          <p:nvPr>
            <p:ph type="title"/>
          </p:nvPr>
        </p:nvSpPr>
        <p:spPr>
          <a:xfrm>
            <a:off x="838200" y="365125"/>
            <a:ext cx="10515600" cy="103208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609861E-0843-5F46-8FAB-8BA2AA0F99B4}"/>
              </a:ext>
            </a:extLst>
          </p:cNvPr>
          <p:cNvSpPr>
            <a:spLocks noGrp="1"/>
          </p:cNvSpPr>
          <p:nvPr>
            <p:ph type="body" idx="1"/>
          </p:nvPr>
        </p:nvSpPr>
        <p:spPr>
          <a:xfrm>
            <a:off x="838200" y="1542082"/>
            <a:ext cx="10515600" cy="41629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1CEEB92C-D6BD-CA41-AB9C-65C9804C7AD3}"/>
              </a:ext>
            </a:extLst>
          </p:cNvPr>
          <p:cNvPicPr>
            <a:picLocks noChangeAspect="1"/>
          </p:cNvPicPr>
          <p:nvPr/>
        </p:nvPicPr>
        <p:blipFill>
          <a:blip r:embed="rId11"/>
          <a:stretch>
            <a:fillRect/>
          </a:stretch>
        </p:blipFill>
        <p:spPr>
          <a:xfrm>
            <a:off x="0" y="2929"/>
            <a:ext cx="12192000" cy="228600"/>
          </a:xfrm>
          <a:prstGeom prst="rect">
            <a:avLst/>
          </a:prstGeom>
        </p:spPr>
      </p:pic>
      <p:pic>
        <p:nvPicPr>
          <p:cNvPr id="9" name="Graphic 8">
            <a:extLst>
              <a:ext uri="{FF2B5EF4-FFF2-40B4-BE49-F238E27FC236}">
                <a16:creationId xmlns:a16="http://schemas.microsoft.com/office/drawing/2014/main" id="{A7FCEA67-7508-7D4F-B9F8-9A06819BBF0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8200" y="5963478"/>
            <a:ext cx="10515801" cy="662993"/>
          </a:xfrm>
          <a:prstGeom prst="rect">
            <a:avLst/>
          </a:prstGeom>
        </p:spPr>
      </p:pic>
    </p:spTree>
    <p:extLst>
      <p:ext uri="{BB962C8B-B14F-4D97-AF65-F5344CB8AC3E}">
        <p14:creationId xmlns:p14="http://schemas.microsoft.com/office/powerpoint/2010/main" val="736479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wakeupeagerworkforce.com/" TargetMode="External"/><Relationship Id="rId3" Type="http://schemas.openxmlformats.org/officeDocument/2006/relationships/image" Target="../media/image33.png"/><Relationship Id="rId7" Type="http://schemas.openxmlformats.org/officeDocument/2006/relationships/hyperlink" Target="http://www.pricelessprofessional.com/13mistak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bit.ly/SeventyHiringTips" TargetMode="External"/><Relationship Id="rId5" Type="http://schemas.openxmlformats.org/officeDocument/2006/relationships/hyperlink" Target="https://bit.ly/ThreeInterviewMistakes" TargetMode="External"/><Relationship Id="rId4" Type="http://schemas.openxmlformats.org/officeDocument/2006/relationships/image" Target="../media/image34.jpe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742387" y="4407496"/>
            <a:ext cx="10906008" cy="111541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dirty="0">
                <a:latin typeface="+mj-lt"/>
                <a:ea typeface="+mj-ea"/>
                <a:cs typeface="+mj-cs"/>
              </a:rPr>
              <a:t>Hiring with </a:t>
            </a:r>
            <a:r>
              <a:rPr lang="en-US" sz="3200" b="1" dirty="0" err="1">
                <a:latin typeface="+mj-lt"/>
                <a:ea typeface="+mj-ea"/>
                <a:cs typeface="+mj-cs"/>
              </a:rPr>
              <a:t>TriMetrix</a:t>
            </a:r>
            <a:r>
              <a:rPr lang="en-US" sz="3200" b="1" dirty="0">
                <a:latin typeface="+mj-lt"/>
                <a:ea typeface="+mj-ea"/>
                <a:cs typeface="+mj-cs"/>
              </a:rPr>
              <a:t> - Video Three  (</a:t>
            </a:r>
            <a:r>
              <a:rPr lang="en-US" sz="3200" b="1">
                <a:latin typeface="+mj-lt"/>
                <a:ea typeface="+mj-ea"/>
                <a:cs typeface="+mj-cs"/>
              </a:rPr>
              <a:t>of Three) </a:t>
            </a:r>
            <a:endParaRPr lang="en-US" sz="3200" b="1" dirty="0">
              <a:latin typeface="+mj-lt"/>
              <a:ea typeface="+mj-ea"/>
              <a:cs typeface="+mj-cs"/>
            </a:endParaRPr>
          </a:p>
          <a:p>
            <a:pPr algn="ctr">
              <a:lnSpc>
                <a:spcPct val="90000"/>
              </a:lnSpc>
              <a:spcBef>
                <a:spcPct val="0"/>
              </a:spcBef>
              <a:spcAft>
                <a:spcPts val="600"/>
              </a:spcAft>
            </a:pPr>
            <a:endParaRPr lang="en-US" sz="2400" b="1" dirty="0">
              <a:latin typeface="+mj-lt"/>
              <a:ea typeface="+mj-ea"/>
              <a:cs typeface="+mj-cs"/>
            </a:endParaRPr>
          </a:p>
          <a:p>
            <a:pPr algn="ctr">
              <a:lnSpc>
                <a:spcPct val="90000"/>
              </a:lnSpc>
              <a:spcBef>
                <a:spcPct val="0"/>
              </a:spcBef>
              <a:spcAft>
                <a:spcPts val="600"/>
              </a:spcAft>
            </a:pPr>
            <a:endParaRPr lang="en-US" sz="1500" b="1" dirty="0">
              <a:latin typeface="+mj-lt"/>
              <a:ea typeface="+mj-ea"/>
              <a:cs typeface="+mj-cs"/>
            </a:endParaRPr>
          </a:p>
        </p:txBody>
      </p:sp>
      <p:pic>
        <p:nvPicPr>
          <p:cNvPr id="7" name="Picture 6">
            <a:extLst>
              <a:ext uri="{FF2B5EF4-FFF2-40B4-BE49-F238E27FC236}">
                <a16:creationId xmlns:a16="http://schemas.microsoft.com/office/drawing/2014/main" id="{6A6A9833-53A5-4027-A523-7619BA61F04B}"/>
              </a:ext>
            </a:extLst>
          </p:cNvPr>
          <p:cNvPicPr>
            <a:picLocks noChangeAspect="1"/>
          </p:cNvPicPr>
          <p:nvPr/>
        </p:nvPicPr>
        <p:blipFill>
          <a:blip r:embed="rId3"/>
          <a:stretch>
            <a:fillRect/>
          </a:stretch>
        </p:blipFill>
        <p:spPr>
          <a:xfrm>
            <a:off x="481946" y="1704645"/>
            <a:ext cx="3529109" cy="1318772"/>
          </a:xfrm>
          <a:prstGeom prst="rect">
            <a:avLst/>
          </a:prstGeom>
        </p:spPr>
      </p:pic>
      <p:pic>
        <p:nvPicPr>
          <p:cNvPr id="1026" name="Picture 2">
            <a:extLst>
              <a:ext uri="{FF2B5EF4-FFF2-40B4-BE49-F238E27FC236}">
                <a16:creationId xmlns:a16="http://schemas.microsoft.com/office/drawing/2014/main" id="{7E4B929B-AFCE-4BB1-8487-1547CB57FEA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63255" y="736649"/>
            <a:ext cx="3317692" cy="31002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id="{FDF249A7-8A3F-44BC-BAFF-AE121CC9EB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9200" y="2055771"/>
            <a:ext cx="2868168" cy="810257"/>
          </a:xfrm>
          <a:prstGeom prst="rect">
            <a:avLst/>
          </a:prstGeom>
        </p:spPr>
      </p:pic>
      <p:cxnSp>
        <p:nvCxnSpPr>
          <p:cNvPr id="71" name="Straight Connector 70">
            <a:extLst>
              <a:ext uri="{FF2B5EF4-FFF2-40B4-BE49-F238E27FC236}">
                <a16:creationId xmlns:a16="http://schemas.microsoft.com/office/drawing/2014/main" id="{8F880EF2-DF79-4D9D-8F11-E91D48C797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FB532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3FA80EB-84FD-4739-8E8A-1F3621315D31}"/>
              </a:ext>
            </a:extLst>
          </p:cNvPr>
          <p:cNvSpPr txBox="1"/>
          <p:nvPr/>
        </p:nvSpPr>
        <p:spPr>
          <a:xfrm>
            <a:off x="5645426" y="5936975"/>
            <a:ext cx="1099931"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511714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FF3E72-5205-4B42-8E65-43E2DAAD04A8}"/>
              </a:ext>
            </a:extLst>
          </p:cNvPr>
          <p:cNvSpPr txBox="1"/>
          <p:nvPr/>
        </p:nvSpPr>
        <p:spPr>
          <a:xfrm>
            <a:off x="630243" y="5777346"/>
            <a:ext cx="7106988" cy="905132"/>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D6D8BAFD-B47A-4E41-86BC-A01C831F1198}"/>
              </a:ext>
            </a:extLst>
          </p:cNvPr>
          <p:cNvSpPr txBox="1"/>
          <p:nvPr/>
        </p:nvSpPr>
        <p:spPr>
          <a:xfrm>
            <a:off x="9481625" y="6015186"/>
            <a:ext cx="2080132" cy="565621"/>
          </a:xfrm>
          <a:prstGeom prst="rect">
            <a:avLst/>
          </a:prstGeom>
          <a:solidFill>
            <a:schemeClr val="bg1"/>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id="{F4114FBA-EF21-4D1F-B419-62EE4CB0B809}"/>
              </a:ext>
            </a:extLst>
          </p:cNvPr>
          <p:cNvPicPr>
            <a:picLocks noChangeAspect="1"/>
          </p:cNvPicPr>
          <p:nvPr/>
        </p:nvPicPr>
        <p:blipFill>
          <a:blip r:embed="rId2"/>
          <a:stretch>
            <a:fillRect/>
          </a:stretch>
        </p:blipFill>
        <p:spPr>
          <a:xfrm>
            <a:off x="8655261" y="2576569"/>
            <a:ext cx="2080132" cy="895881"/>
          </a:xfrm>
          <a:prstGeom prst="rect">
            <a:avLst/>
          </a:prstGeom>
          <a:ln w="28575">
            <a:solidFill>
              <a:srgbClr val="D43D6F"/>
            </a:solidFill>
          </a:ln>
        </p:spPr>
      </p:pic>
      <p:pic>
        <p:nvPicPr>
          <p:cNvPr id="9" name="Picture 8">
            <a:extLst>
              <a:ext uri="{FF2B5EF4-FFF2-40B4-BE49-F238E27FC236}">
                <a16:creationId xmlns:a16="http://schemas.microsoft.com/office/drawing/2014/main" id="{CE1D23B2-4D46-4873-9848-579B480EDDF9}"/>
              </a:ext>
            </a:extLst>
          </p:cNvPr>
          <p:cNvPicPr>
            <a:picLocks noChangeAspect="1"/>
          </p:cNvPicPr>
          <p:nvPr/>
        </p:nvPicPr>
        <p:blipFill>
          <a:blip r:embed="rId3"/>
          <a:stretch>
            <a:fillRect/>
          </a:stretch>
        </p:blipFill>
        <p:spPr>
          <a:xfrm>
            <a:off x="8655261" y="3678539"/>
            <a:ext cx="2080132" cy="760503"/>
          </a:xfrm>
          <a:prstGeom prst="rect">
            <a:avLst/>
          </a:prstGeom>
          <a:ln w="28575">
            <a:solidFill>
              <a:srgbClr val="F37124"/>
            </a:solidFill>
          </a:ln>
        </p:spPr>
      </p:pic>
      <p:pic>
        <p:nvPicPr>
          <p:cNvPr id="10" name="Picture 9">
            <a:extLst>
              <a:ext uri="{FF2B5EF4-FFF2-40B4-BE49-F238E27FC236}">
                <a16:creationId xmlns:a16="http://schemas.microsoft.com/office/drawing/2014/main" id="{BD50380F-FFFB-469A-AA41-35E3C22968C4}"/>
              </a:ext>
            </a:extLst>
          </p:cNvPr>
          <p:cNvPicPr>
            <a:picLocks noChangeAspect="1"/>
          </p:cNvPicPr>
          <p:nvPr/>
        </p:nvPicPr>
        <p:blipFill>
          <a:blip r:embed="rId4"/>
          <a:stretch>
            <a:fillRect/>
          </a:stretch>
        </p:blipFill>
        <p:spPr>
          <a:xfrm>
            <a:off x="8644213" y="4656646"/>
            <a:ext cx="2080131" cy="1022154"/>
          </a:xfrm>
          <a:prstGeom prst="rect">
            <a:avLst/>
          </a:prstGeom>
          <a:ln w="28575">
            <a:solidFill>
              <a:srgbClr val="DD3A26"/>
            </a:solidFill>
          </a:ln>
        </p:spPr>
      </p:pic>
      <p:sp>
        <p:nvSpPr>
          <p:cNvPr id="5" name="TextBox 4">
            <a:extLst>
              <a:ext uri="{FF2B5EF4-FFF2-40B4-BE49-F238E27FC236}">
                <a16:creationId xmlns:a16="http://schemas.microsoft.com/office/drawing/2014/main" id="{A9F82879-20E0-49C2-8C00-90C86421D658}"/>
              </a:ext>
            </a:extLst>
          </p:cNvPr>
          <p:cNvSpPr txBox="1"/>
          <p:nvPr/>
        </p:nvSpPr>
        <p:spPr>
          <a:xfrm>
            <a:off x="238540" y="1625791"/>
            <a:ext cx="2646628" cy="3693319"/>
          </a:xfrm>
          <a:prstGeom prst="rect">
            <a:avLst/>
          </a:prstGeom>
          <a:solidFill>
            <a:srgbClr val="D43D6F"/>
          </a:solidFill>
        </p:spPr>
        <p:txBody>
          <a:bodyPr wrap="square" rtlCol="0">
            <a:spAutoFit/>
          </a:bodyPr>
          <a:lstStyle/>
          <a:p>
            <a:r>
              <a:rPr lang="en-US" b="1" dirty="0">
                <a:solidFill>
                  <a:schemeClr val="bg1"/>
                </a:solidFill>
              </a:rPr>
              <a:t>Account Coordinator Priorities:</a:t>
            </a:r>
          </a:p>
          <a:p>
            <a:r>
              <a:rPr lang="en-US" dirty="0">
                <a:solidFill>
                  <a:schemeClr val="bg1"/>
                </a:solidFill>
              </a:rPr>
              <a:t>1. 95% Customer Satisfaction 		                                                     </a:t>
            </a:r>
          </a:p>
          <a:p>
            <a:r>
              <a:rPr lang="en-US" dirty="0">
                <a:solidFill>
                  <a:schemeClr val="bg1"/>
                </a:solidFill>
              </a:rPr>
              <a:t>2. Learn new products within the specified time frame			</a:t>
            </a:r>
          </a:p>
          <a:p>
            <a:r>
              <a:rPr lang="en-US" dirty="0">
                <a:solidFill>
                  <a:schemeClr val="bg1"/>
                </a:solidFill>
              </a:rPr>
              <a:t>3. Complete orders and requests according to protocol </a:t>
            </a:r>
          </a:p>
        </p:txBody>
      </p:sp>
      <p:pic>
        <p:nvPicPr>
          <p:cNvPr id="3" name="Picture 2">
            <a:extLst>
              <a:ext uri="{FF2B5EF4-FFF2-40B4-BE49-F238E27FC236}">
                <a16:creationId xmlns:a16="http://schemas.microsoft.com/office/drawing/2014/main" id="{A9F2E97E-B979-4E55-A88B-2E0314040422}"/>
              </a:ext>
            </a:extLst>
          </p:cNvPr>
          <p:cNvPicPr>
            <a:picLocks noChangeAspect="1"/>
          </p:cNvPicPr>
          <p:nvPr/>
        </p:nvPicPr>
        <p:blipFill>
          <a:blip r:embed="rId5"/>
          <a:stretch>
            <a:fillRect/>
          </a:stretch>
        </p:blipFill>
        <p:spPr>
          <a:xfrm>
            <a:off x="3118979" y="294106"/>
            <a:ext cx="5349160" cy="6388372"/>
          </a:xfrm>
          <a:prstGeom prst="rect">
            <a:avLst/>
          </a:prstGeom>
        </p:spPr>
      </p:pic>
    </p:spTree>
    <p:extLst>
      <p:ext uri="{BB962C8B-B14F-4D97-AF65-F5344CB8AC3E}">
        <p14:creationId xmlns:p14="http://schemas.microsoft.com/office/powerpoint/2010/main" val="168717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4F7E8E-4429-4EEF-AFEA-4AE281B6FC16}"/>
              </a:ext>
            </a:extLst>
          </p:cNvPr>
          <p:cNvSpPr txBox="1"/>
          <p:nvPr/>
        </p:nvSpPr>
        <p:spPr>
          <a:xfrm>
            <a:off x="629529" y="5946371"/>
            <a:ext cx="7144042" cy="814181"/>
          </a:xfrm>
          <a:prstGeom prst="rect">
            <a:avLst/>
          </a:prstGeom>
          <a:solidFill>
            <a:schemeClr val="bg1"/>
          </a:solidFill>
        </p:spPr>
        <p:txBody>
          <a:bodyPr wrap="square" rtlCol="0">
            <a:spAutoFit/>
          </a:bodyPr>
          <a:lstStyle/>
          <a:p>
            <a:endParaRPr lang="en-US" dirty="0"/>
          </a:p>
        </p:txBody>
      </p:sp>
      <p:graphicFrame>
        <p:nvGraphicFramePr>
          <p:cNvPr id="4" name="Table 4">
            <a:extLst>
              <a:ext uri="{FF2B5EF4-FFF2-40B4-BE49-F238E27FC236}">
                <a16:creationId xmlns:a16="http://schemas.microsoft.com/office/drawing/2014/main" id="{6B43C149-4614-4B6D-A008-9A9C387A7BEF}"/>
              </a:ext>
            </a:extLst>
          </p:cNvPr>
          <p:cNvGraphicFramePr>
            <a:graphicFrameLocks noGrp="1"/>
          </p:cNvGraphicFramePr>
          <p:nvPr>
            <p:ph idx="1"/>
            <p:extLst>
              <p:ext uri="{D42A27DB-BD31-4B8C-83A1-F6EECF244321}">
                <p14:modId xmlns:p14="http://schemas.microsoft.com/office/powerpoint/2010/main" val="3051873058"/>
              </p:ext>
            </p:extLst>
          </p:nvPr>
        </p:nvGraphicFramePr>
        <p:xfrm>
          <a:off x="734518" y="46484"/>
          <a:ext cx="10645786" cy="6373467"/>
        </p:xfrm>
        <a:graphic>
          <a:graphicData uri="http://schemas.openxmlformats.org/drawingml/2006/table">
            <a:tbl>
              <a:tblPr firstRow="1" bandRow="1">
                <a:tableStyleId>{5C22544A-7EE6-4342-B048-85BDC9FD1C3A}</a:tableStyleId>
              </a:tblPr>
              <a:tblGrid>
                <a:gridCol w="10645786">
                  <a:extLst>
                    <a:ext uri="{9D8B030D-6E8A-4147-A177-3AD203B41FA5}">
                      <a16:colId xmlns:a16="http://schemas.microsoft.com/office/drawing/2014/main" val="4189035879"/>
                    </a:ext>
                  </a:extLst>
                </a:gridCol>
              </a:tblGrid>
              <a:tr h="881987">
                <a:tc>
                  <a:txBody>
                    <a:bodyPr/>
                    <a:lstStyle/>
                    <a:p>
                      <a:pPr algn="ctr"/>
                      <a:r>
                        <a:rPr lang="en-US" sz="2800" dirty="0">
                          <a:solidFill>
                            <a:schemeClr val="tx1"/>
                          </a:solidFill>
                        </a:rPr>
                        <a:t>Hiring Manager Debrief Conversation Process:</a:t>
                      </a:r>
                    </a:p>
                  </a:txBody>
                  <a:tcPr>
                    <a:solidFill>
                      <a:schemeClr val="bg1"/>
                    </a:solidFill>
                  </a:tcPr>
                </a:tc>
                <a:extLst>
                  <a:ext uri="{0D108BD9-81ED-4DB2-BD59-A6C34878D82A}">
                    <a16:rowId xmlns:a16="http://schemas.microsoft.com/office/drawing/2014/main" val="671440757"/>
                  </a:ext>
                </a:extLst>
              </a:tr>
              <a:tr h="370840">
                <a:tc>
                  <a:txBody>
                    <a:bodyPr/>
                    <a:lstStyle/>
                    <a:p>
                      <a:pPr marL="0" lvl="0" indent="0" algn="l">
                        <a:buFont typeface="+mj-lt"/>
                        <a:buNone/>
                        <a:defRPr/>
                      </a:pPr>
                      <a:r>
                        <a:rPr lang="en-US" sz="2400" b="1" u="sng" dirty="0">
                          <a:solidFill>
                            <a:srgbClr val="DD3A26"/>
                          </a:solidFill>
                        </a:rPr>
                        <a:t>ASK HIRING MANAGER:</a:t>
                      </a:r>
                      <a:r>
                        <a:rPr lang="en-US" sz="2400" b="1" u="none" dirty="0">
                          <a:solidFill>
                            <a:srgbClr val="DD3A26"/>
                          </a:solidFill>
                        </a:rPr>
                        <a:t> </a:t>
                      </a:r>
                    </a:p>
                    <a:p>
                      <a:pPr marL="342900" lvl="0" indent="-342900" algn="l">
                        <a:buFont typeface="Arial" panose="020B0604020202020204" pitchFamily="34" charset="0"/>
                        <a:buChar char="•"/>
                        <a:defRPr/>
                      </a:pPr>
                      <a:r>
                        <a:rPr lang="en-US" sz="2400" b="0" dirty="0">
                          <a:solidFill>
                            <a:srgbClr val="DD3A26"/>
                          </a:solidFill>
                        </a:rPr>
                        <a:t>What do you like about this candidate?   </a:t>
                      </a:r>
                    </a:p>
                    <a:p>
                      <a:pPr marL="342900" lvl="0" indent="-342900" algn="l">
                        <a:buFont typeface="Arial" panose="020B0604020202020204" pitchFamily="34" charset="0"/>
                        <a:buChar char="•"/>
                        <a:defRPr/>
                      </a:pPr>
                      <a:r>
                        <a:rPr lang="en-US" sz="2400" b="0" dirty="0">
                          <a:solidFill>
                            <a:srgbClr val="DD3A26"/>
                          </a:solidFill>
                        </a:rPr>
                        <a:t>What concerns do you have?</a:t>
                      </a:r>
                      <a:br>
                        <a:rPr lang="en-US" sz="2400" b="1" dirty="0">
                          <a:solidFill>
                            <a:srgbClr val="DD3A26"/>
                          </a:solidFill>
                        </a:rPr>
                      </a:br>
                      <a:endParaRPr lang="en-US" sz="2400" b="1" dirty="0">
                        <a:solidFill>
                          <a:srgbClr val="DD3A26"/>
                        </a:solidFill>
                      </a:endParaRPr>
                    </a:p>
                    <a:p>
                      <a:pPr marL="0" lvl="0" indent="0" algn="l">
                        <a:buFont typeface="Arial" panose="020B0604020202020204" pitchFamily="34" charset="0"/>
                        <a:buNone/>
                        <a:defRPr/>
                      </a:pPr>
                      <a:r>
                        <a:rPr lang="en-US" sz="2400" b="1" u="sng" dirty="0">
                          <a:solidFill>
                            <a:srgbClr val="973694"/>
                          </a:solidFill>
                        </a:rPr>
                        <a:t>REVIEW:</a:t>
                      </a:r>
                      <a:endParaRPr lang="en-US" sz="2400" b="1" u="none" dirty="0">
                        <a:solidFill>
                          <a:srgbClr val="973694"/>
                        </a:solidFill>
                      </a:endParaRPr>
                    </a:p>
                    <a:p>
                      <a:pPr marL="342900" lvl="0" indent="-342900" algn="l">
                        <a:buFont typeface="Arial" panose="020B0604020202020204" pitchFamily="34" charset="0"/>
                        <a:buChar char="•"/>
                        <a:defRPr/>
                      </a:pPr>
                      <a:r>
                        <a:rPr lang="en-US" sz="2400" b="0" u="none" dirty="0">
                          <a:solidFill>
                            <a:srgbClr val="973694"/>
                          </a:solidFill>
                        </a:rPr>
                        <a:t>The Position Benchmark – The Top Job Priorities and Superior Performance Attributes selected for the role.</a:t>
                      </a:r>
                    </a:p>
                    <a:p>
                      <a:pPr marL="342900" lvl="0" indent="-342900" algn="l">
                        <a:buFont typeface="Arial" panose="020B0604020202020204" pitchFamily="34" charset="0"/>
                        <a:buChar char="•"/>
                        <a:defRPr/>
                      </a:pPr>
                      <a:r>
                        <a:rPr lang="en-US" sz="2400" b="0" u="none" dirty="0">
                          <a:solidFill>
                            <a:srgbClr val="973694"/>
                          </a:solidFill>
                        </a:rPr>
                        <a:t>Candidate matches and potential gaps. </a:t>
                      </a:r>
                    </a:p>
                    <a:p>
                      <a:pPr marL="342900" lvl="0" indent="-342900" algn="l">
                        <a:buFont typeface="Arial" panose="020B0604020202020204" pitchFamily="34" charset="0"/>
                        <a:buChar char="•"/>
                        <a:defRPr/>
                      </a:pPr>
                      <a:r>
                        <a:rPr lang="en-US" sz="2400" b="0" u="none" dirty="0">
                          <a:solidFill>
                            <a:srgbClr val="973694"/>
                          </a:solidFill>
                        </a:rPr>
                        <a:t>Potential level of risk, based upon fit.</a:t>
                      </a:r>
                      <a:br>
                        <a:rPr lang="en-US" sz="2400" b="0" dirty="0">
                          <a:solidFill>
                            <a:srgbClr val="973694"/>
                          </a:solidFill>
                        </a:rPr>
                      </a:br>
                      <a:endParaRPr lang="en-US" sz="2400" b="0" dirty="0">
                        <a:solidFill>
                          <a:srgbClr val="973694"/>
                        </a:solidFill>
                      </a:endParaRPr>
                    </a:p>
                    <a:p>
                      <a:pPr marL="0" lvl="0" indent="0" algn="l">
                        <a:buFont typeface="+mj-lt"/>
                        <a:buNone/>
                        <a:defRPr/>
                      </a:pPr>
                      <a:r>
                        <a:rPr lang="en-US" sz="2400" b="1" u="sng" dirty="0">
                          <a:solidFill>
                            <a:srgbClr val="F37124"/>
                          </a:solidFill>
                        </a:rPr>
                        <a:t>PROVIDE:</a:t>
                      </a:r>
                      <a:r>
                        <a:rPr lang="en-US" sz="2400" b="1" u="none" dirty="0">
                          <a:solidFill>
                            <a:srgbClr val="F37124"/>
                          </a:solidFill>
                        </a:rPr>
                        <a:t> </a:t>
                      </a:r>
                      <a:endParaRPr lang="en-US" sz="2400" b="0" dirty="0">
                        <a:solidFill>
                          <a:srgbClr val="F37124"/>
                        </a:solidFill>
                      </a:endParaRPr>
                    </a:p>
                    <a:p>
                      <a:pPr marL="342900" lvl="0" indent="-342900" algn="l">
                        <a:buFont typeface="Arial" panose="020B0604020202020204" pitchFamily="34" charset="0"/>
                        <a:buChar char="•"/>
                        <a:defRPr/>
                      </a:pPr>
                      <a:r>
                        <a:rPr lang="en-US" sz="2400" b="0" dirty="0">
                          <a:solidFill>
                            <a:srgbClr val="F37124"/>
                          </a:solidFill>
                        </a:rPr>
                        <a:t>Sample interview questions for gap areas if a 2</a:t>
                      </a:r>
                      <a:r>
                        <a:rPr lang="en-US" sz="2400" b="0" baseline="30000" dirty="0">
                          <a:solidFill>
                            <a:srgbClr val="F37124"/>
                          </a:solidFill>
                        </a:rPr>
                        <a:t>nd</a:t>
                      </a:r>
                      <a:r>
                        <a:rPr lang="en-US" sz="2400" b="0" dirty="0">
                          <a:solidFill>
                            <a:srgbClr val="F37124"/>
                          </a:solidFill>
                        </a:rPr>
                        <a:t> interview </a:t>
                      </a:r>
                      <a:br>
                        <a:rPr lang="en-US" sz="2400" b="0" dirty="0">
                          <a:solidFill>
                            <a:srgbClr val="F37124"/>
                          </a:solidFill>
                        </a:rPr>
                      </a:br>
                      <a:r>
                        <a:rPr lang="en-US" sz="2400" b="0" dirty="0">
                          <a:solidFill>
                            <a:srgbClr val="F37124"/>
                          </a:solidFill>
                        </a:rPr>
                        <a:t>will be held. </a:t>
                      </a:r>
                    </a:p>
                    <a:p>
                      <a:pPr marL="0" lvl="0" indent="0" algn="ctr">
                        <a:buNone/>
                        <a:defRPr/>
                      </a:pPr>
                      <a:endParaRPr lang="en-US" sz="1800" b="1" dirty="0"/>
                    </a:p>
                  </a:txBody>
                  <a:tcPr>
                    <a:solidFill>
                      <a:schemeClr val="bg1"/>
                    </a:solidFill>
                  </a:tcPr>
                </a:tc>
                <a:extLst>
                  <a:ext uri="{0D108BD9-81ED-4DB2-BD59-A6C34878D82A}">
                    <a16:rowId xmlns:a16="http://schemas.microsoft.com/office/drawing/2014/main" val="4115757960"/>
                  </a:ext>
                </a:extLst>
              </a:tr>
              <a:tr h="370840">
                <a:tc>
                  <a:txBody>
                    <a:bodyPr/>
                    <a:lstStyle/>
                    <a:p>
                      <a:pPr marL="0" lvl="0" indent="0" algn="ctr">
                        <a:buNone/>
                        <a:defRPr/>
                      </a:pPr>
                      <a:endParaRPr lang="en-US" sz="1800" b="1" dirty="0"/>
                    </a:p>
                  </a:txBody>
                  <a:tcPr>
                    <a:solidFill>
                      <a:schemeClr val="bg1"/>
                    </a:solidFill>
                  </a:tcPr>
                </a:tc>
                <a:extLst>
                  <a:ext uri="{0D108BD9-81ED-4DB2-BD59-A6C34878D82A}">
                    <a16:rowId xmlns:a16="http://schemas.microsoft.com/office/drawing/2014/main" val="1744427785"/>
                  </a:ext>
                </a:extLst>
              </a:tr>
            </a:tbl>
          </a:graphicData>
        </a:graphic>
      </p:graphicFrame>
      <p:sp>
        <p:nvSpPr>
          <p:cNvPr id="6" name="TextBox 5">
            <a:extLst>
              <a:ext uri="{FF2B5EF4-FFF2-40B4-BE49-F238E27FC236}">
                <a16:creationId xmlns:a16="http://schemas.microsoft.com/office/drawing/2014/main" id="{5D71A691-46EA-45E0-8E3D-C2FE156CA975}"/>
              </a:ext>
            </a:extLst>
          </p:cNvPr>
          <p:cNvSpPr txBox="1"/>
          <p:nvPr/>
        </p:nvSpPr>
        <p:spPr>
          <a:xfrm>
            <a:off x="9467557" y="5980706"/>
            <a:ext cx="2094914" cy="712511"/>
          </a:xfrm>
          <a:prstGeom prst="rect">
            <a:avLst/>
          </a:prstGeom>
          <a:solidFill>
            <a:schemeClr val="bg1"/>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632F17EC-7606-4D8D-B34C-03B04A4AA444}"/>
              </a:ext>
            </a:extLst>
          </p:cNvPr>
          <p:cNvSpPr txBox="1"/>
          <p:nvPr/>
        </p:nvSpPr>
        <p:spPr>
          <a:xfrm>
            <a:off x="2802228" y="5831443"/>
            <a:ext cx="6069496" cy="861774"/>
          </a:xfrm>
          <a:prstGeom prst="rect">
            <a:avLst/>
          </a:prstGeom>
          <a:solidFill>
            <a:srgbClr val="D43D6F"/>
          </a:solidFill>
          <a:ln>
            <a:solidFill>
              <a:srgbClr val="D43D6F"/>
            </a:solidFill>
          </a:ln>
        </p:spPr>
        <p:txBody>
          <a:bodyPr wrap="square" rtlCol="0">
            <a:spAutoFit/>
          </a:bodyPr>
          <a:lstStyle/>
          <a:p>
            <a:pPr lvl="0" algn="ctr">
              <a:defRPr/>
            </a:pPr>
            <a:r>
              <a:rPr lang="en-US" sz="1800" b="1" i="1" dirty="0">
                <a:solidFill>
                  <a:schemeClr val="bg1"/>
                </a:solidFill>
              </a:rPr>
              <a:t>“The </a:t>
            </a:r>
            <a:r>
              <a:rPr lang="en-US" sz="1800" b="1" i="1" dirty="0" err="1">
                <a:solidFill>
                  <a:schemeClr val="bg1"/>
                </a:solidFill>
              </a:rPr>
              <a:t>TriMetrix</a:t>
            </a:r>
            <a:r>
              <a:rPr lang="en-US" sz="1800" b="1" i="1" dirty="0">
                <a:solidFill>
                  <a:schemeClr val="bg1"/>
                </a:solidFill>
              </a:rPr>
              <a:t> interview questions are so beneficial – </a:t>
            </a:r>
            <a:br>
              <a:rPr lang="en-US" sz="1800" b="1" i="1" dirty="0">
                <a:solidFill>
                  <a:schemeClr val="bg1"/>
                </a:solidFill>
              </a:rPr>
            </a:br>
            <a:r>
              <a:rPr lang="en-US" sz="1800" b="1" i="1" dirty="0">
                <a:solidFill>
                  <a:schemeClr val="bg1"/>
                </a:solidFill>
              </a:rPr>
              <a:t>they help me be a better business partner.” </a:t>
            </a:r>
            <a:br>
              <a:rPr lang="en-US" sz="1800" b="0" i="1" dirty="0">
                <a:solidFill>
                  <a:schemeClr val="bg1"/>
                </a:solidFill>
              </a:rPr>
            </a:br>
            <a:r>
              <a:rPr lang="en-US" sz="1400" b="0" i="1" dirty="0">
                <a:solidFill>
                  <a:schemeClr val="bg1"/>
                </a:solidFill>
              </a:rPr>
              <a:t> </a:t>
            </a:r>
            <a:r>
              <a:rPr lang="en-US" sz="1400" b="0" dirty="0">
                <a:solidFill>
                  <a:schemeClr val="bg1"/>
                </a:solidFill>
              </a:rPr>
              <a:t>Feedback from a HUB Human Resource Leader</a:t>
            </a:r>
            <a:endParaRPr lang="en-US" sz="1800" b="0" dirty="0">
              <a:solidFill>
                <a:schemeClr val="bg1"/>
              </a:solidFill>
            </a:endParaRPr>
          </a:p>
        </p:txBody>
      </p:sp>
    </p:spTree>
    <p:extLst>
      <p:ext uri="{BB962C8B-B14F-4D97-AF65-F5344CB8AC3E}">
        <p14:creationId xmlns:p14="http://schemas.microsoft.com/office/powerpoint/2010/main" val="315489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F418-8E40-43F9-BDB8-17676EABA18D}"/>
              </a:ext>
            </a:extLst>
          </p:cNvPr>
          <p:cNvSpPr>
            <a:spLocks noGrp="1"/>
          </p:cNvSpPr>
          <p:nvPr>
            <p:ph type="title"/>
          </p:nvPr>
        </p:nvSpPr>
        <p:spPr>
          <a:xfrm>
            <a:off x="6091" y="-79121"/>
            <a:ext cx="10515600" cy="1032081"/>
          </a:xfrm>
        </p:spPr>
        <p:txBody>
          <a:bodyPr>
            <a:normAutofit/>
          </a:bodyPr>
          <a:lstStyle/>
          <a:p>
            <a:r>
              <a:rPr lang="en-US" sz="2400" b="1" dirty="0">
                <a:solidFill>
                  <a:srgbClr val="C13B63"/>
                </a:solidFill>
              </a:rPr>
              <a:t>Sample Follow Up Interview Questions Candidate Sandy:</a:t>
            </a:r>
          </a:p>
        </p:txBody>
      </p:sp>
      <p:sp>
        <p:nvSpPr>
          <p:cNvPr id="4" name="TextBox 3">
            <a:extLst>
              <a:ext uri="{FF2B5EF4-FFF2-40B4-BE49-F238E27FC236}">
                <a16:creationId xmlns:a16="http://schemas.microsoft.com/office/drawing/2014/main" id="{7DFAE72B-307E-49D0-9C46-64CBC451AA85}"/>
              </a:ext>
            </a:extLst>
          </p:cNvPr>
          <p:cNvSpPr txBox="1"/>
          <p:nvPr/>
        </p:nvSpPr>
        <p:spPr>
          <a:xfrm>
            <a:off x="630243" y="5777346"/>
            <a:ext cx="7106988" cy="905132"/>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970788EF-96D3-4496-85BE-AD5BC6D1D478}"/>
              </a:ext>
            </a:extLst>
          </p:cNvPr>
          <p:cNvSpPr txBox="1"/>
          <p:nvPr/>
        </p:nvSpPr>
        <p:spPr>
          <a:xfrm>
            <a:off x="9481625" y="6015186"/>
            <a:ext cx="2080132" cy="565621"/>
          </a:xfrm>
          <a:prstGeom prst="rect">
            <a:avLst/>
          </a:prstGeom>
          <a:solidFill>
            <a:schemeClr val="bg1"/>
          </a:solidFill>
        </p:spPr>
        <p:txBody>
          <a:bodyPr wrap="square" rtlCol="0">
            <a:spAutoFit/>
          </a:bodyPr>
          <a:lstStyle/>
          <a:p>
            <a:endParaRPr lang="en-US" dirty="0"/>
          </a:p>
        </p:txBody>
      </p:sp>
      <p:sp>
        <p:nvSpPr>
          <p:cNvPr id="8" name="Content Placeholder 2">
            <a:extLst>
              <a:ext uri="{FF2B5EF4-FFF2-40B4-BE49-F238E27FC236}">
                <a16:creationId xmlns:a16="http://schemas.microsoft.com/office/drawing/2014/main" id="{38FCC66D-D542-4BE1-87E0-0C4C8C577214}"/>
              </a:ext>
            </a:extLst>
          </p:cNvPr>
          <p:cNvSpPr txBox="1">
            <a:spLocks/>
          </p:cNvSpPr>
          <p:nvPr/>
        </p:nvSpPr>
        <p:spPr>
          <a:xfrm>
            <a:off x="209816" y="643381"/>
            <a:ext cx="11351941" cy="5544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720"/>
              </a:spcBef>
              <a:spcAft>
                <a:spcPts val="600"/>
              </a:spcAft>
              <a:buNone/>
              <a:tabLst>
                <a:tab pos="365760" algn="l"/>
                <a:tab pos="480060" algn="l"/>
              </a:tabLst>
            </a:pPr>
            <a:r>
              <a:rPr lang="en-US" sz="1800" b="1" spc="-30" dirty="0">
                <a:ea typeface="Times New Roman" panose="02020603050405020304" pitchFamily="18" charset="0"/>
              </a:rPr>
              <a:t>       </a:t>
            </a:r>
          </a:p>
          <a:p>
            <a:pPr marL="0" indent="0">
              <a:spcBef>
                <a:spcPts val="720"/>
              </a:spcBef>
              <a:spcAft>
                <a:spcPts val="600"/>
              </a:spcAft>
              <a:buNone/>
              <a:tabLst>
                <a:tab pos="365760" algn="l"/>
                <a:tab pos="480060" algn="l"/>
              </a:tabLst>
            </a:pPr>
            <a:endParaRPr lang="en-US" sz="1800" dirty="0">
              <a:ea typeface="Times New Roman" panose="02020603050405020304" pitchFamily="18" charset="0"/>
              <a:cs typeface="Symbol" panose="05050102010706020507" pitchFamily="18" charset="2"/>
            </a:endParaRPr>
          </a:p>
          <a:p>
            <a:pPr marL="0" indent="0">
              <a:buFont typeface="Arial" panose="020B0604020202020204" pitchFamily="34" charset="0"/>
              <a:buNone/>
            </a:pPr>
            <a:endParaRPr lang="en-US" dirty="0"/>
          </a:p>
        </p:txBody>
      </p:sp>
      <p:pic>
        <p:nvPicPr>
          <p:cNvPr id="7" name="Picture 6">
            <a:extLst>
              <a:ext uri="{FF2B5EF4-FFF2-40B4-BE49-F238E27FC236}">
                <a16:creationId xmlns:a16="http://schemas.microsoft.com/office/drawing/2014/main" id="{3DDF1CA3-4650-45EA-9755-A7D18E3B543C}"/>
              </a:ext>
            </a:extLst>
          </p:cNvPr>
          <p:cNvPicPr>
            <a:picLocks noChangeAspect="1"/>
          </p:cNvPicPr>
          <p:nvPr/>
        </p:nvPicPr>
        <p:blipFill>
          <a:blip r:embed="rId2"/>
          <a:stretch>
            <a:fillRect/>
          </a:stretch>
        </p:blipFill>
        <p:spPr>
          <a:xfrm>
            <a:off x="46747" y="4819905"/>
            <a:ext cx="768214" cy="512163"/>
          </a:xfrm>
          <a:prstGeom prst="rect">
            <a:avLst/>
          </a:prstGeom>
        </p:spPr>
      </p:pic>
      <p:pic>
        <p:nvPicPr>
          <p:cNvPr id="10" name="Picture 9">
            <a:extLst>
              <a:ext uri="{FF2B5EF4-FFF2-40B4-BE49-F238E27FC236}">
                <a16:creationId xmlns:a16="http://schemas.microsoft.com/office/drawing/2014/main" id="{D67FF050-B62F-48A3-A589-D4ADB6E1A954}"/>
              </a:ext>
            </a:extLst>
          </p:cNvPr>
          <p:cNvPicPr>
            <a:picLocks noChangeAspect="1"/>
          </p:cNvPicPr>
          <p:nvPr/>
        </p:nvPicPr>
        <p:blipFill>
          <a:blip r:embed="rId3"/>
          <a:stretch>
            <a:fillRect/>
          </a:stretch>
        </p:blipFill>
        <p:spPr>
          <a:xfrm>
            <a:off x="111156" y="815546"/>
            <a:ext cx="752413" cy="521057"/>
          </a:xfrm>
          <a:prstGeom prst="rect">
            <a:avLst/>
          </a:prstGeom>
        </p:spPr>
      </p:pic>
      <p:pic>
        <p:nvPicPr>
          <p:cNvPr id="12" name="Picture 11">
            <a:extLst>
              <a:ext uri="{FF2B5EF4-FFF2-40B4-BE49-F238E27FC236}">
                <a16:creationId xmlns:a16="http://schemas.microsoft.com/office/drawing/2014/main" id="{25A6B41B-C10C-4973-9E9B-10CC0289DF22}"/>
              </a:ext>
            </a:extLst>
          </p:cNvPr>
          <p:cNvPicPr>
            <a:picLocks noChangeAspect="1"/>
          </p:cNvPicPr>
          <p:nvPr/>
        </p:nvPicPr>
        <p:blipFill>
          <a:blip r:embed="rId3"/>
          <a:stretch>
            <a:fillRect/>
          </a:stretch>
        </p:blipFill>
        <p:spPr>
          <a:xfrm>
            <a:off x="82693" y="2803169"/>
            <a:ext cx="752413" cy="521057"/>
          </a:xfrm>
          <a:prstGeom prst="rect">
            <a:avLst/>
          </a:prstGeom>
        </p:spPr>
      </p:pic>
      <p:sp>
        <p:nvSpPr>
          <p:cNvPr id="3" name="TextBox 2">
            <a:extLst>
              <a:ext uri="{FF2B5EF4-FFF2-40B4-BE49-F238E27FC236}">
                <a16:creationId xmlns:a16="http://schemas.microsoft.com/office/drawing/2014/main" id="{E5814422-E7D6-4499-8F1B-EB6E44BFD53D}"/>
              </a:ext>
            </a:extLst>
          </p:cNvPr>
          <p:cNvSpPr txBox="1"/>
          <p:nvPr/>
        </p:nvSpPr>
        <p:spPr>
          <a:xfrm>
            <a:off x="883166" y="794319"/>
            <a:ext cx="10311875" cy="2010807"/>
          </a:xfrm>
          <a:prstGeom prst="rect">
            <a:avLst/>
          </a:prstGeom>
          <a:noFill/>
        </p:spPr>
        <p:txBody>
          <a:bodyPr wrap="square" rtlCol="0">
            <a:spAutoFit/>
          </a:bodyPr>
          <a:lstStyle/>
          <a:p>
            <a:pPr>
              <a:spcBef>
                <a:spcPts val="720"/>
              </a:spcBef>
              <a:spcAft>
                <a:spcPts val="600"/>
              </a:spcAft>
              <a:tabLst>
                <a:tab pos="365760" algn="l"/>
                <a:tab pos="480060" algn="l"/>
              </a:tabLst>
            </a:pPr>
            <a:r>
              <a:rPr lang="en-US" sz="1600" b="1" spc="-30" dirty="0">
                <a:ea typeface="Times New Roman" panose="02020603050405020304" pitchFamily="18" charset="0"/>
              </a:rPr>
              <a:t>Under The Hood : </a:t>
            </a:r>
            <a:r>
              <a:rPr lang="en-US" sz="1600" b="1" u="sng" spc="-20" dirty="0">
                <a:ea typeface="Times New Roman" panose="02020603050405020304" pitchFamily="18" charset="0"/>
              </a:rPr>
              <a:t>Customer Focus  </a:t>
            </a:r>
            <a:r>
              <a:rPr lang="en-US" sz="1600" spc="-20" dirty="0">
                <a:ea typeface="Times New Roman" panose="02020603050405020304" pitchFamily="18" charset="0"/>
              </a:rPr>
              <a:t>(A commitment to customer satisfaction.)</a:t>
            </a:r>
            <a:endParaRPr lang="en-US" sz="1600" dirty="0">
              <a:ea typeface="Times New Roman" panose="02020603050405020304" pitchFamily="18" charset="0"/>
            </a:endParaRPr>
          </a:p>
          <a:p>
            <a:pPr>
              <a:spcBef>
                <a:spcPts val="720"/>
              </a:spcBef>
              <a:spcAft>
                <a:spcPts val="600"/>
              </a:spcAft>
              <a:tabLst>
                <a:tab pos="365760" algn="l"/>
                <a:tab pos="480060" algn="l"/>
              </a:tabLst>
            </a:pPr>
            <a:r>
              <a:rPr lang="en-US" sz="1600" spc="-20" dirty="0">
                <a:ea typeface="Times New Roman" panose="02020603050405020304" pitchFamily="18" charset="0"/>
                <a:cs typeface="Symbol" panose="05050102010706020507" pitchFamily="18" charset="2"/>
              </a:rPr>
              <a:t>Give me an example of a time when you knew the customer was wrong, but you had to accommodate their wishes. How did you handle it? What did you say? What did you do? How did you feel about </a:t>
            </a:r>
            <a:r>
              <a:rPr lang="en-US" sz="1600" spc="-30" dirty="0">
                <a:ea typeface="Times New Roman" panose="02020603050405020304" pitchFamily="18" charset="0"/>
                <a:cs typeface="Symbol" panose="05050102010706020507" pitchFamily="18" charset="2"/>
              </a:rPr>
              <a:t>it?</a:t>
            </a:r>
            <a:endParaRPr lang="en-US" sz="1600" dirty="0">
              <a:ea typeface="Times New Roman" panose="02020603050405020304" pitchFamily="18" charset="0"/>
              <a:cs typeface="Symbol" panose="05050102010706020507" pitchFamily="18" charset="2"/>
            </a:endParaRPr>
          </a:p>
          <a:p>
            <a:pPr>
              <a:spcBef>
                <a:spcPts val="720"/>
              </a:spcBef>
              <a:spcAft>
                <a:spcPts val="600"/>
              </a:spcAft>
              <a:tabLst>
                <a:tab pos="365760" algn="l"/>
                <a:tab pos="480060" algn="l"/>
              </a:tabLst>
            </a:pPr>
            <a:r>
              <a:rPr lang="en-US" sz="1600" spc="-20" dirty="0">
                <a:ea typeface="Times New Roman" panose="02020603050405020304" pitchFamily="18" charset="0"/>
                <a:cs typeface="Symbol" panose="05050102010706020507" pitchFamily="18" charset="2"/>
              </a:rPr>
              <a:t>Tell me about a situation where you were able to anticipate a customer's needs before the customer even mentioned what they wanted.</a:t>
            </a:r>
          </a:p>
          <a:p>
            <a:endParaRPr lang="en-US" dirty="0"/>
          </a:p>
        </p:txBody>
      </p:sp>
      <p:sp>
        <p:nvSpPr>
          <p:cNvPr id="9" name="TextBox 8">
            <a:extLst>
              <a:ext uri="{FF2B5EF4-FFF2-40B4-BE49-F238E27FC236}">
                <a16:creationId xmlns:a16="http://schemas.microsoft.com/office/drawing/2014/main" id="{CD3455F6-BD45-462F-90A8-F4F462EF7D55}"/>
              </a:ext>
            </a:extLst>
          </p:cNvPr>
          <p:cNvSpPr txBox="1"/>
          <p:nvPr/>
        </p:nvSpPr>
        <p:spPr>
          <a:xfrm>
            <a:off x="826331" y="2737991"/>
            <a:ext cx="11148216" cy="1923604"/>
          </a:xfrm>
          <a:prstGeom prst="rect">
            <a:avLst/>
          </a:prstGeom>
          <a:noFill/>
        </p:spPr>
        <p:txBody>
          <a:bodyPr wrap="square" rtlCol="0">
            <a:spAutoFit/>
          </a:bodyPr>
          <a:lstStyle/>
          <a:p>
            <a:pPr marL="0" indent="0">
              <a:spcBef>
                <a:spcPts val="720"/>
              </a:spcBef>
              <a:spcAft>
                <a:spcPts val="600"/>
              </a:spcAft>
              <a:buNone/>
              <a:tabLst>
                <a:tab pos="365760" algn="l"/>
                <a:tab pos="480060" algn="l"/>
              </a:tabLst>
            </a:pPr>
            <a:r>
              <a:rPr lang="en-US" sz="1600" b="1" spc="-30" dirty="0">
                <a:ea typeface="Times New Roman" panose="02020603050405020304" pitchFamily="18" charset="0"/>
              </a:rPr>
              <a:t>Under The Hood : </a:t>
            </a:r>
            <a:r>
              <a:rPr lang="en-US" sz="1600" b="1" u="sng" spc="-20" dirty="0">
                <a:ea typeface="Times New Roman" panose="02020603050405020304" pitchFamily="18" charset="0"/>
              </a:rPr>
              <a:t>Planning and Organization </a:t>
            </a:r>
            <a:r>
              <a:rPr lang="en-US" sz="1600" spc="-20" dirty="0">
                <a:ea typeface="Times New Roman" panose="02020603050405020304" pitchFamily="18" charset="0"/>
              </a:rPr>
              <a:t>(Ability to implement processes and procedures.)</a:t>
            </a:r>
            <a:endParaRPr lang="en-US" sz="1600" spc="-20" dirty="0">
              <a:ea typeface="Times New Roman" panose="02020603050405020304" pitchFamily="18" charset="0"/>
              <a:cs typeface="Symbol" panose="05050102010706020507" pitchFamily="18" charset="2"/>
            </a:endParaRPr>
          </a:p>
          <a:p>
            <a:pPr lvl="0"/>
            <a:r>
              <a:rPr lang="en-US" sz="1600" dirty="0"/>
              <a:t>Have you ever faced a day in which you just couldn’t get everything done that you had planned? How did you handle it?</a:t>
            </a:r>
            <a:br>
              <a:rPr lang="en-US" sz="1600" dirty="0"/>
            </a:br>
            <a:endParaRPr lang="en-US" sz="1600" dirty="0"/>
          </a:p>
          <a:p>
            <a:pPr lvl="0"/>
            <a:r>
              <a:rPr lang="en-US" sz="1600" dirty="0"/>
              <a:t>Do you consider yourself to be a good time manager? Share with me the planning system you use and show me how you use it.</a:t>
            </a:r>
          </a:p>
          <a:p>
            <a:endParaRPr lang="en-US" dirty="0"/>
          </a:p>
        </p:txBody>
      </p:sp>
      <p:sp>
        <p:nvSpPr>
          <p:cNvPr id="13" name="TextBox 12">
            <a:extLst>
              <a:ext uri="{FF2B5EF4-FFF2-40B4-BE49-F238E27FC236}">
                <a16:creationId xmlns:a16="http://schemas.microsoft.com/office/drawing/2014/main" id="{9E8AF258-7961-495F-8F92-87A9BCBE8D2B}"/>
              </a:ext>
            </a:extLst>
          </p:cNvPr>
          <p:cNvSpPr txBox="1"/>
          <p:nvPr/>
        </p:nvSpPr>
        <p:spPr>
          <a:xfrm>
            <a:off x="835106" y="4780438"/>
            <a:ext cx="10934815" cy="1846659"/>
          </a:xfrm>
          <a:prstGeom prst="rect">
            <a:avLst/>
          </a:prstGeom>
          <a:noFill/>
        </p:spPr>
        <p:txBody>
          <a:bodyPr wrap="square" rtlCol="0">
            <a:spAutoFit/>
          </a:bodyPr>
          <a:lstStyle/>
          <a:p>
            <a:r>
              <a:rPr lang="en-US" sz="1600" b="1" spc="-30" dirty="0">
                <a:ea typeface="Times New Roman" panose="02020603050405020304" pitchFamily="18" charset="0"/>
              </a:rPr>
              <a:t>Gas In Tank: </a:t>
            </a:r>
            <a:r>
              <a:rPr lang="en-US" sz="1600" b="1" u="sng" spc="-30" dirty="0">
                <a:ea typeface="Times New Roman" panose="02020603050405020304" pitchFamily="18" charset="0"/>
              </a:rPr>
              <a:t>Traditional/Regulatory</a:t>
            </a:r>
            <a:r>
              <a:rPr lang="en-US" sz="1600" b="1" spc="-30" dirty="0">
                <a:ea typeface="Times New Roman" panose="02020603050405020304" pitchFamily="18" charset="0"/>
              </a:rPr>
              <a:t>  </a:t>
            </a:r>
            <a:r>
              <a:rPr lang="en-US" sz="1600" spc="-30" dirty="0">
                <a:ea typeface="Times New Roman" panose="02020603050405020304" pitchFamily="18" charset="0"/>
              </a:rPr>
              <a:t>(A drive interest in following processes, rules and procedures.) </a:t>
            </a:r>
          </a:p>
          <a:p>
            <a:endParaRPr lang="en-US" sz="1600" dirty="0">
              <a:effectLst/>
              <a:ea typeface="Times New Roman" panose="02020603050405020304" pitchFamily="18" charset="0"/>
            </a:endParaRPr>
          </a:p>
          <a:p>
            <a:pPr lvl="0"/>
            <a:r>
              <a:rPr lang="en-US" sz="1600" dirty="0"/>
              <a:t>Is there an absolute right and absolute wrong? How do you decide what is right and what is wrong?</a:t>
            </a:r>
          </a:p>
          <a:p>
            <a:pPr lvl="0"/>
            <a:endParaRPr lang="en-US" sz="1600" dirty="0"/>
          </a:p>
          <a:p>
            <a:pPr lvl="0"/>
            <a:r>
              <a:rPr lang="en-US" sz="1600" dirty="0"/>
              <a:t>Do you sometimes feel that things would be easier and better if there were fewer rules and procedures? How do you deal with it?</a:t>
            </a:r>
          </a:p>
          <a:p>
            <a:endParaRPr lang="en-US" dirty="0"/>
          </a:p>
        </p:txBody>
      </p:sp>
    </p:spTree>
    <p:extLst>
      <p:ext uri="{BB962C8B-B14F-4D97-AF65-F5344CB8AC3E}">
        <p14:creationId xmlns:p14="http://schemas.microsoft.com/office/powerpoint/2010/main" val="73770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D607E5-4E01-4CA7-A666-9573D4F7E090}"/>
              </a:ext>
            </a:extLst>
          </p:cNvPr>
          <p:cNvSpPr txBox="1"/>
          <p:nvPr/>
        </p:nvSpPr>
        <p:spPr>
          <a:xfrm>
            <a:off x="629529" y="5913372"/>
            <a:ext cx="7144042" cy="814181"/>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FD3AD6D-1522-4F20-AC25-2E6BCFEC4B56}"/>
              </a:ext>
            </a:extLst>
          </p:cNvPr>
          <p:cNvSpPr txBox="1"/>
          <p:nvPr/>
        </p:nvSpPr>
        <p:spPr>
          <a:xfrm>
            <a:off x="9467557" y="5913372"/>
            <a:ext cx="2094914" cy="712511"/>
          </a:xfrm>
          <a:prstGeom prst="rect">
            <a:avLst/>
          </a:prstGeom>
          <a:solidFill>
            <a:schemeClr val="bg1"/>
          </a:solidFill>
        </p:spPr>
        <p:txBody>
          <a:bodyPr wrap="square" rtlCol="0">
            <a:spAutoFit/>
          </a:bodyPr>
          <a:lstStyle/>
          <a:p>
            <a:endParaRPr lang="en-US" dirty="0"/>
          </a:p>
        </p:txBody>
      </p:sp>
      <p:pic>
        <p:nvPicPr>
          <p:cNvPr id="7" name="Picture 2">
            <a:extLst>
              <a:ext uri="{FF2B5EF4-FFF2-40B4-BE49-F238E27FC236}">
                <a16:creationId xmlns:a16="http://schemas.microsoft.com/office/drawing/2014/main" id="{481263D2-9F70-4CA6-ADA7-828C31456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0529" y="437615"/>
            <a:ext cx="6717028" cy="534531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9FE77190-EA5B-46B1-AF3D-8A3D46688A3E}"/>
              </a:ext>
            </a:extLst>
          </p:cNvPr>
          <p:cNvSpPr txBox="1">
            <a:spLocks/>
          </p:cNvSpPr>
          <p:nvPr/>
        </p:nvSpPr>
        <p:spPr>
          <a:xfrm>
            <a:off x="1476777" y="6043819"/>
            <a:ext cx="10085694" cy="81418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t>www.pricelessprofessional.com/learningbites</a:t>
            </a:r>
          </a:p>
        </p:txBody>
      </p:sp>
    </p:spTree>
    <p:extLst>
      <p:ext uri="{BB962C8B-B14F-4D97-AF65-F5344CB8AC3E}">
        <p14:creationId xmlns:p14="http://schemas.microsoft.com/office/powerpoint/2010/main" val="2166647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D607E5-4E01-4CA7-A666-9573D4F7E090}"/>
              </a:ext>
            </a:extLst>
          </p:cNvPr>
          <p:cNvSpPr txBox="1"/>
          <p:nvPr/>
        </p:nvSpPr>
        <p:spPr>
          <a:xfrm>
            <a:off x="629529" y="5913372"/>
            <a:ext cx="7144042" cy="814181"/>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FD3AD6D-1522-4F20-AC25-2E6BCFEC4B56}"/>
              </a:ext>
            </a:extLst>
          </p:cNvPr>
          <p:cNvSpPr txBox="1"/>
          <p:nvPr/>
        </p:nvSpPr>
        <p:spPr>
          <a:xfrm>
            <a:off x="9467557" y="5913372"/>
            <a:ext cx="2094914" cy="712511"/>
          </a:xfrm>
          <a:prstGeom prst="rect">
            <a:avLst/>
          </a:prstGeom>
          <a:solidFill>
            <a:schemeClr val="bg1"/>
          </a:solidFill>
        </p:spPr>
        <p:txBody>
          <a:bodyPr wrap="square" rtlCol="0">
            <a:spAutoFit/>
          </a:bodyPr>
          <a:lstStyle/>
          <a:p>
            <a:endParaRPr lang="en-US" dirty="0"/>
          </a:p>
        </p:txBody>
      </p:sp>
      <p:sp>
        <p:nvSpPr>
          <p:cNvPr id="11" name="Content Placeholder 2">
            <a:extLst>
              <a:ext uri="{FF2B5EF4-FFF2-40B4-BE49-F238E27FC236}">
                <a16:creationId xmlns:a16="http://schemas.microsoft.com/office/drawing/2014/main" id="{9FE77190-EA5B-46B1-AF3D-8A3D46688A3E}"/>
              </a:ext>
            </a:extLst>
          </p:cNvPr>
          <p:cNvSpPr txBox="1">
            <a:spLocks/>
          </p:cNvSpPr>
          <p:nvPr/>
        </p:nvSpPr>
        <p:spPr>
          <a:xfrm>
            <a:off x="1476777" y="6043819"/>
            <a:ext cx="10085694" cy="81418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t>www.pricelessprofessional.com/learningbites </a:t>
            </a:r>
          </a:p>
        </p:txBody>
      </p:sp>
      <p:pic>
        <p:nvPicPr>
          <p:cNvPr id="8" name="Picture 7">
            <a:extLst>
              <a:ext uri="{FF2B5EF4-FFF2-40B4-BE49-F238E27FC236}">
                <a16:creationId xmlns:a16="http://schemas.microsoft.com/office/drawing/2014/main" id="{C1DEDF7B-A2BE-4D41-8873-BD14F1A51AC7}"/>
              </a:ext>
            </a:extLst>
          </p:cNvPr>
          <p:cNvPicPr>
            <a:picLocks noChangeAspect="1"/>
          </p:cNvPicPr>
          <p:nvPr/>
        </p:nvPicPr>
        <p:blipFill>
          <a:blip r:embed="rId3"/>
          <a:stretch>
            <a:fillRect/>
          </a:stretch>
        </p:blipFill>
        <p:spPr>
          <a:xfrm>
            <a:off x="1236065" y="435429"/>
            <a:ext cx="10326406" cy="5477943"/>
          </a:xfrm>
          <a:prstGeom prst="rect">
            <a:avLst/>
          </a:prstGeom>
          <a:ln w="57150">
            <a:solidFill>
              <a:srgbClr val="C00000"/>
            </a:solidFill>
          </a:ln>
        </p:spPr>
      </p:pic>
      <p:pic>
        <p:nvPicPr>
          <p:cNvPr id="9" name="Picture 2">
            <a:extLst>
              <a:ext uri="{FF2B5EF4-FFF2-40B4-BE49-F238E27FC236}">
                <a16:creationId xmlns:a16="http://schemas.microsoft.com/office/drawing/2014/main" id="{1BEEBD60-D52F-447A-98D3-1FC0DF2D08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0323" y="730558"/>
            <a:ext cx="2641901" cy="2102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305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DD1B6-29BA-4D16-85FE-64DED7B14142}"/>
              </a:ext>
            </a:extLst>
          </p:cNvPr>
          <p:cNvSpPr>
            <a:spLocks noGrp="1"/>
          </p:cNvSpPr>
          <p:nvPr>
            <p:ph type="title"/>
          </p:nvPr>
        </p:nvSpPr>
        <p:spPr>
          <a:xfrm>
            <a:off x="838200" y="198197"/>
            <a:ext cx="10515600" cy="1032081"/>
          </a:xfrm>
        </p:spPr>
        <p:txBody>
          <a:bodyPr>
            <a:normAutofit/>
          </a:bodyPr>
          <a:lstStyle/>
          <a:p>
            <a:pPr algn="ctr"/>
            <a:r>
              <a:rPr lang="en-US" dirty="0" err="1"/>
              <a:t>TriMetrix</a:t>
            </a:r>
            <a:r>
              <a:rPr lang="en-US" dirty="0"/>
              <a:t> Hiring Reference Document</a:t>
            </a:r>
          </a:p>
        </p:txBody>
      </p:sp>
      <p:sp>
        <p:nvSpPr>
          <p:cNvPr id="6" name="TextBox 5">
            <a:extLst>
              <a:ext uri="{FF2B5EF4-FFF2-40B4-BE49-F238E27FC236}">
                <a16:creationId xmlns:a16="http://schemas.microsoft.com/office/drawing/2014/main" id="{61DE5CBE-7514-4EA9-8126-63B260FF5159}"/>
              </a:ext>
            </a:extLst>
          </p:cNvPr>
          <p:cNvSpPr txBox="1"/>
          <p:nvPr/>
        </p:nvSpPr>
        <p:spPr>
          <a:xfrm>
            <a:off x="9467557" y="5913372"/>
            <a:ext cx="2094914" cy="712511"/>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2C75AF0C-C5C5-4EF1-AA7D-BB41E34B8D6B}"/>
              </a:ext>
            </a:extLst>
          </p:cNvPr>
          <p:cNvSpPr txBox="1"/>
          <p:nvPr/>
        </p:nvSpPr>
        <p:spPr>
          <a:xfrm>
            <a:off x="629529" y="5913372"/>
            <a:ext cx="7144042" cy="814181"/>
          </a:xfrm>
          <a:prstGeom prst="rect">
            <a:avLst/>
          </a:prstGeom>
          <a:solidFill>
            <a:schemeClr val="bg1"/>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ADAB9152-8CDE-48BC-9CA1-33449C454C71}"/>
              </a:ext>
            </a:extLst>
          </p:cNvPr>
          <p:cNvPicPr>
            <a:picLocks noChangeAspect="1"/>
          </p:cNvPicPr>
          <p:nvPr/>
        </p:nvPicPr>
        <p:blipFill>
          <a:blip r:embed="rId2"/>
          <a:stretch>
            <a:fillRect/>
          </a:stretch>
        </p:blipFill>
        <p:spPr>
          <a:xfrm>
            <a:off x="362309" y="1038390"/>
            <a:ext cx="4383925" cy="5484501"/>
          </a:xfrm>
          <a:prstGeom prst="rect">
            <a:avLst/>
          </a:prstGeom>
        </p:spPr>
      </p:pic>
      <p:pic>
        <p:nvPicPr>
          <p:cNvPr id="14" name="Content Placeholder 10">
            <a:extLst>
              <a:ext uri="{FF2B5EF4-FFF2-40B4-BE49-F238E27FC236}">
                <a16:creationId xmlns:a16="http://schemas.microsoft.com/office/drawing/2014/main" id="{55EBD081-B46F-466C-A0BC-D4BE35C26DDD}"/>
              </a:ext>
            </a:extLst>
          </p:cNvPr>
          <p:cNvPicPr>
            <a:picLocks noChangeAspect="1"/>
          </p:cNvPicPr>
          <p:nvPr/>
        </p:nvPicPr>
        <p:blipFill>
          <a:blip r:embed="rId3"/>
          <a:stretch>
            <a:fillRect/>
          </a:stretch>
        </p:blipFill>
        <p:spPr>
          <a:xfrm>
            <a:off x="7039156" y="1038390"/>
            <a:ext cx="4790536" cy="5484501"/>
          </a:xfrm>
          <a:prstGeom prst="rect">
            <a:avLst/>
          </a:prstGeom>
        </p:spPr>
      </p:pic>
      <p:pic>
        <p:nvPicPr>
          <p:cNvPr id="8" name="Picture 2">
            <a:extLst>
              <a:ext uri="{FF2B5EF4-FFF2-40B4-BE49-F238E27FC236}">
                <a16:creationId xmlns:a16="http://schemas.microsoft.com/office/drawing/2014/main" id="{E2E7DD63-5F9D-4253-953D-DBEB183B0D3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28076" y="1974817"/>
            <a:ext cx="3317692" cy="310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40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DD1B6-29BA-4D16-85FE-64DED7B14142}"/>
              </a:ext>
            </a:extLst>
          </p:cNvPr>
          <p:cNvSpPr>
            <a:spLocks noGrp="1"/>
          </p:cNvSpPr>
          <p:nvPr>
            <p:ph type="title"/>
          </p:nvPr>
        </p:nvSpPr>
        <p:spPr/>
        <p:txBody>
          <a:bodyPr>
            <a:normAutofit/>
          </a:bodyPr>
          <a:lstStyle/>
          <a:p>
            <a:pPr algn="ctr"/>
            <a:r>
              <a:rPr lang="en-US" dirty="0" err="1"/>
              <a:t>TriMetrix</a:t>
            </a:r>
            <a:r>
              <a:rPr lang="en-US" dirty="0"/>
              <a:t> Hiring Reference Document</a:t>
            </a:r>
          </a:p>
        </p:txBody>
      </p:sp>
      <p:sp>
        <p:nvSpPr>
          <p:cNvPr id="6" name="TextBox 5">
            <a:extLst>
              <a:ext uri="{FF2B5EF4-FFF2-40B4-BE49-F238E27FC236}">
                <a16:creationId xmlns:a16="http://schemas.microsoft.com/office/drawing/2014/main" id="{61DE5CBE-7514-4EA9-8126-63B260FF5159}"/>
              </a:ext>
            </a:extLst>
          </p:cNvPr>
          <p:cNvSpPr txBox="1"/>
          <p:nvPr/>
        </p:nvSpPr>
        <p:spPr>
          <a:xfrm>
            <a:off x="9467557" y="5913372"/>
            <a:ext cx="2094914" cy="712511"/>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2C75AF0C-C5C5-4EF1-AA7D-BB41E34B8D6B}"/>
              </a:ext>
            </a:extLst>
          </p:cNvPr>
          <p:cNvSpPr txBox="1"/>
          <p:nvPr/>
        </p:nvSpPr>
        <p:spPr>
          <a:xfrm>
            <a:off x="591410" y="5835192"/>
            <a:ext cx="7144042" cy="814181"/>
          </a:xfrm>
          <a:prstGeom prst="rect">
            <a:avLst/>
          </a:prstGeom>
          <a:solidFill>
            <a:schemeClr val="bg1"/>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ADAB9152-8CDE-48BC-9CA1-33449C454C71}"/>
              </a:ext>
            </a:extLst>
          </p:cNvPr>
          <p:cNvPicPr>
            <a:picLocks noChangeAspect="1"/>
          </p:cNvPicPr>
          <p:nvPr/>
        </p:nvPicPr>
        <p:blipFill>
          <a:blip r:embed="rId2">
            <a:alphaModFix amt="35000"/>
          </a:blip>
          <a:stretch>
            <a:fillRect/>
          </a:stretch>
        </p:blipFill>
        <p:spPr>
          <a:xfrm rot="20449893">
            <a:off x="471162" y="2175731"/>
            <a:ext cx="3305175" cy="4257675"/>
          </a:xfrm>
          <a:prstGeom prst="rect">
            <a:avLst/>
          </a:prstGeom>
        </p:spPr>
      </p:pic>
      <p:pic>
        <p:nvPicPr>
          <p:cNvPr id="14" name="Content Placeholder 10">
            <a:extLst>
              <a:ext uri="{FF2B5EF4-FFF2-40B4-BE49-F238E27FC236}">
                <a16:creationId xmlns:a16="http://schemas.microsoft.com/office/drawing/2014/main" id="{55EBD081-B46F-466C-A0BC-D4BE35C26DDD}"/>
              </a:ext>
            </a:extLst>
          </p:cNvPr>
          <p:cNvPicPr>
            <a:picLocks noChangeAspect="1"/>
          </p:cNvPicPr>
          <p:nvPr/>
        </p:nvPicPr>
        <p:blipFill>
          <a:blip r:embed="rId3">
            <a:alphaModFix amt="50000"/>
          </a:blip>
          <a:stretch>
            <a:fillRect/>
          </a:stretch>
        </p:blipFill>
        <p:spPr>
          <a:xfrm rot="1808467">
            <a:off x="8294891" y="2274179"/>
            <a:ext cx="3204519" cy="4164012"/>
          </a:xfrm>
          <a:prstGeom prst="rect">
            <a:avLst/>
          </a:prstGeom>
        </p:spPr>
      </p:pic>
      <p:pic>
        <p:nvPicPr>
          <p:cNvPr id="5" name="Picture 4">
            <a:extLst>
              <a:ext uri="{FF2B5EF4-FFF2-40B4-BE49-F238E27FC236}">
                <a16:creationId xmlns:a16="http://schemas.microsoft.com/office/drawing/2014/main" id="{18B439D9-C53B-4560-86E9-D2C9FB421370}"/>
              </a:ext>
            </a:extLst>
          </p:cNvPr>
          <p:cNvPicPr>
            <a:picLocks noChangeAspect="1"/>
          </p:cNvPicPr>
          <p:nvPr/>
        </p:nvPicPr>
        <p:blipFill>
          <a:blip r:embed="rId4"/>
          <a:stretch>
            <a:fillRect/>
          </a:stretch>
        </p:blipFill>
        <p:spPr>
          <a:xfrm>
            <a:off x="2320052" y="1397206"/>
            <a:ext cx="7144042" cy="5252167"/>
          </a:xfrm>
          <a:prstGeom prst="rect">
            <a:avLst/>
          </a:prstGeom>
          <a:ln w="38100">
            <a:solidFill>
              <a:srgbClr val="D43D6F"/>
            </a:solidFill>
          </a:ln>
        </p:spPr>
      </p:pic>
      <p:cxnSp>
        <p:nvCxnSpPr>
          <p:cNvPr id="19" name="Straight Arrow Connector 18">
            <a:extLst>
              <a:ext uri="{FF2B5EF4-FFF2-40B4-BE49-F238E27FC236}">
                <a16:creationId xmlns:a16="http://schemas.microsoft.com/office/drawing/2014/main" id="{2813621F-2D39-49C2-9BEC-813F80797C1B}"/>
              </a:ext>
            </a:extLst>
          </p:cNvPr>
          <p:cNvCxnSpPr>
            <a:cxnSpLocks/>
          </p:cNvCxnSpPr>
          <p:nvPr/>
        </p:nvCxnSpPr>
        <p:spPr>
          <a:xfrm>
            <a:off x="1535102" y="765217"/>
            <a:ext cx="985418" cy="787918"/>
          </a:xfrm>
          <a:prstGeom prst="straightConnector1">
            <a:avLst/>
          </a:prstGeom>
          <a:ln w="101600">
            <a:solidFill>
              <a:srgbClr val="D43D6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825CD1D-9072-47AE-81C2-5BBEBC5FE780}"/>
              </a:ext>
            </a:extLst>
          </p:cNvPr>
          <p:cNvCxnSpPr>
            <a:cxnSpLocks/>
          </p:cNvCxnSpPr>
          <p:nvPr/>
        </p:nvCxnSpPr>
        <p:spPr>
          <a:xfrm flipH="1">
            <a:off x="4546031" y="3513181"/>
            <a:ext cx="1021568" cy="1020216"/>
          </a:xfrm>
          <a:prstGeom prst="straightConnector1">
            <a:avLst/>
          </a:prstGeom>
          <a:ln w="101600">
            <a:solidFill>
              <a:srgbClr val="D43D6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EAE37CE-9B49-4D7D-89FB-99991E213479}"/>
              </a:ext>
            </a:extLst>
          </p:cNvPr>
          <p:cNvCxnSpPr>
            <a:cxnSpLocks/>
          </p:cNvCxnSpPr>
          <p:nvPr/>
        </p:nvCxnSpPr>
        <p:spPr>
          <a:xfrm flipH="1">
            <a:off x="5892073" y="5327157"/>
            <a:ext cx="1892336" cy="0"/>
          </a:xfrm>
          <a:prstGeom prst="straightConnector1">
            <a:avLst/>
          </a:prstGeom>
          <a:ln w="101600">
            <a:solidFill>
              <a:srgbClr val="D43D6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26B3C91-7B46-4279-B021-E2108F810A80}"/>
              </a:ext>
            </a:extLst>
          </p:cNvPr>
          <p:cNvCxnSpPr>
            <a:cxnSpLocks/>
          </p:cNvCxnSpPr>
          <p:nvPr/>
        </p:nvCxnSpPr>
        <p:spPr>
          <a:xfrm flipH="1" flipV="1">
            <a:off x="4546031" y="2334157"/>
            <a:ext cx="1021568" cy="904742"/>
          </a:xfrm>
          <a:prstGeom prst="straightConnector1">
            <a:avLst/>
          </a:prstGeom>
          <a:ln w="101600">
            <a:solidFill>
              <a:srgbClr val="D43D6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4BFDA90-5EA1-47AB-8412-DB9EFA84A71C}"/>
              </a:ext>
            </a:extLst>
          </p:cNvPr>
          <p:cNvCxnSpPr>
            <a:cxnSpLocks/>
          </p:cNvCxnSpPr>
          <p:nvPr/>
        </p:nvCxnSpPr>
        <p:spPr>
          <a:xfrm flipH="1">
            <a:off x="9156510" y="5835192"/>
            <a:ext cx="1892336" cy="0"/>
          </a:xfrm>
          <a:prstGeom prst="straightConnector1">
            <a:avLst/>
          </a:prstGeom>
          <a:ln w="101600">
            <a:solidFill>
              <a:srgbClr val="D43D6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66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FF61A-9222-48F8-B2AC-C8CE3615C22D}"/>
              </a:ext>
            </a:extLst>
          </p:cNvPr>
          <p:cNvSpPr>
            <a:spLocks noGrp="1"/>
          </p:cNvSpPr>
          <p:nvPr>
            <p:ph type="title"/>
          </p:nvPr>
        </p:nvSpPr>
        <p:spPr>
          <a:xfrm>
            <a:off x="422564" y="120702"/>
            <a:ext cx="10515600" cy="1032081"/>
          </a:xfrm>
        </p:spPr>
        <p:txBody>
          <a:bodyPr>
            <a:normAutofit/>
          </a:bodyPr>
          <a:lstStyle/>
          <a:p>
            <a:r>
              <a:rPr lang="en-US" dirty="0"/>
              <a:t>           Debriefing the  “How We Drive” Graph </a:t>
            </a:r>
          </a:p>
        </p:txBody>
      </p:sp>
      <p:sp>
        <p:nvSpPr>
          <p:cNvPr id="5" name="TextBox 4">
            <a:extLst>
              <a:ext uri="{FF2B5EF4-FFF2-40B4-BE49-F238E27FC236}">
                <a16:creationId xmlns:a16="http://schemas.microsoft.com/office/drawing/2014/main" id="{6F2CA72C-7464-4993-95A2-1989A95E990B}"/>
              </a:ext>
            </a:extLst>
          </p:cNvPr>
          <p:cNvSpPr txBox="1"/>
          <p:nvPr/>
        </p:nvSpPr>
        <p:spPr>
          <a:xfrm>
            <a:off x="630243" y="5777346"/>
            <a:ext cx="7106988" cy="905132"/>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5F2AB364-4B3E-4937-A374-615494D9E9FF}"/>
              </a:ext>
            </a:extLst>
          </p:cNvPr>
          <p:cNvSpPr txBox="1"/>
          <p:nvPr/>
        </p:nvSpPr>
        <p:spPr>
          <a:xfrm>
            <a:off x="9481625" y="6015186"/>
            <a:ext cx="2080132" cy="565621"/>
          </a:xfrm>
          <a:prstGeom prst="rect">
            <a:avLst/>
          </a:prstGeom>
          <a:solidFill>
            <a:schemeClr val="bg1"/>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278D4EA0-C396-44B7-A75D-7A64860DDEA1}"/>
              </a:ext>
            </a:extLst>
          </p:cNvPr>
          <p:cNvPicPr>
            <a:picLocks noChangeAspect="1"/>
          </p:cNvPicPr>
          <p:nvPr/>
        </p:nvPicPr>
        <p:blipFill>
          <a:blip r:embed="rId2"/>
          <a:stretch>
            <a:fillRect/>
          </a:stretch>
        </p:blipFill>
        <p:spPr>
          <a:xfrm>
            <a:off x="9113851" y="1636907"/>
            <a:ext cx="2869406" cy="4075341"/>
          </a:xfrm>
          <a:prstGeom prst="rect">
            <a:avLst/>
          </a:prstGeom>
          <a:ln>
            <a:solidFill>
              <a:srgbClr val="D43D6F"/>
            </a:solidFill>
          </a:ln>
        </p:spPr>
      </p:pic>
      <p:pic>
        <p:nvPicPr>
          <p:cNvPr id="12" name="Picture 11">
            <a:extLst>
              <a:ext uri="{FF2B5EF4-FFF2-40B4-BE49-F238E27FC236}">
                <a16:creationId xmlns:a16="http://schemas.microsoft.com/office/drawing/2014/main" id="{C528E17D-2096-447D-8FC1-BF19137B7B18}"/>
              </a:ext>
            </a:extLst>
          </p:cNvPr>
          <p:cNvPicPr>
            <a:picLocks noChangeAspect="1"/>
          </p:cNvPicPr>
          <p:nvPr/>
        </p:nvPicPr>
        <p:blipFill>
          <a:blip r:embed="rId3"/>
          <a:stretch>
            <a:fillRect/>
          </a:stretch>
        </p:blipFill>
        <p:spPr>
          <a:xfrm>
            <a:off x="2814581" y="1572940"/>
            <a:ext cx="2751631" cy="4075341"/>
          </a:xfrm>
          <a:prstGeom prst="rect">
            <a:avLst/>
          </a:prstGeom>
          <a:ln>
            <a:solidFill>
              <a:srgbClr val="D43D6F"/>
            </a:solidFill>
          </a:ln>
        </p:spPr>
      </p:pic>
      <p:pic>
        <p:nvPicPr>
          <p:cNvPr id="14" name="Picture 13">
            <a:extLst>
              <a:ext uri="{FF2B5EF4-FFF2-40B4-BE49-F238E27FC236}">
                <a16:creationId xmlns:a16="http://schemas.microsoft.com/office/drawing/2014/main" id="{989409F3-4167-4F97-8F4E-9F2F6DC56A5E}"/>
              </a:ext>
            </a:extLst>
          </p:cNvPr>
          <p:cNvPicPr>
            <a:picLocks noChangeAspect="1"/>
          </p:cNvPicPr>
          <p:nvPr/>
        </p:nvPicPr>
        <p:blipFill>
          <a:blip r:embed="rId4"/>
          <a:stretch>
            <a:fillRect/>
          </a:stretch>
        </p:blipFill>
        <p:spPr>
          <a:xfrm>
            <a:off x="191747" y="1957303"/>
            <a:ext cx="2266950" cy="1152525"/>
          </a:xfrm>
          <a:prstGeom prst="rect">
            <a:avLst/>
          </a:prstGeom>
          <a:ln w="28575">
            <a:solidFill>
              <a:srgbClr val="DD3A26"/>
            </a:solidFill>
          </a:ln>
        </p:spPr>
      </p:pic>
      <p:pic>
        <p:nvPicPr>
          <p:cNvPr id="16" name="Picture 15">
            <a:extLst>
              <a:ext uri="{FF2B5EF4-FFF2-40B4-BE49-F238E27FC236}">
                <a16:creationId xmlns:a16="http://schemas.microsoft.com/office/drawing/2014/main" id="{2D6E7EC4-C0C6-46AE-A895-8899C6A75A48}"/>
              </a:ext>
            </a:extLst>
          </p:cNvPr>
          <p:cNvPicPr>
            <a:picLocks noChangeAspect="1"/>
          </p:cNvPicPr>
          <p:nvPr/>
        </p:nvPicPr>
        <p:blipFill>
          <a:blip r:embed="rId5"/>
          <a:stretch>
            <a:fillRect/>
          </a:stretch>
        </p:blipFill>
        <p:spPr>
          <a:xfrm>
            <a:off x="221956" y="3195871"/>
            <a:ext cx="2207954" cy="1650998"/>
          </a:xfrm>
          <a:prstGeom prst="rect">
            <a:avLst/>
          </a:prstGeom>
          <a:ln w="38100">
            <a:solidFill>
              <a:srgbClr val="D43D6F"/>
            </a:solidFill>
          </a:ln>
        </p:spPr>
      </p:pic>
      <p:pic>
        <p:nvPicPr>
          <p:cNvPr id="18" name="Picture 17">
            <a:extLst>
              <a:ext uri="{FF2B5EF4-FFF2-40B4-BE49-F238E27FC236}">
                <a16:creationId xmlns:a16="http://schemas.microsoft.com/office/drawing/2014/main" id="{AC0CE059-155A-480F-86B3-EFDC85C6425E}"/>
              </a:ext>
            </a:extLst>
          </p:cNvPr>
          <p:cNvPicPr>
            <a:picLocks noChangeAspect="1"/>
          </p:cNvPicPr>
          <p:nvPr/>
        </p:nvPicPr>
        <p:blipFill>
          <a:blip r:embed="rId6"/>
          <a:stretch>
            <a:fillRect/>
          </a:stretch>
        </p:blipFill>
        <p:spPr>
          <a:xfrm>
            <a:off x="5922096" y="1594451"/>
            <a:ext cx="2767188" cy="4075341"/>
          </a:xfrm>
          <a:prstGeom prst="rect">
            <a:avLst/>
          </a:prstGeom>
          <a:ln>
            <a:solidFill>
              <a:srgbClr val="D43D6F"/>
            </a:solidFill>
          </a:ln>
        </p:spPr>
      </p:pic>
      <p:sp>
        <p:nvSpPr>
          <p:cNvPr id="20" name="TextBox 19">
            <a:extLst>
              <a:ext uri="{FF2B5EF4-FFF2-40B4-BE49-F238E27FC236}">
                <a16:creationId xmlns:a16="http://schemas.microsoft.com/office/drawing/2014/main" id="{C7272898-6BE7-462F-8EE0-F6E3413B1972}"/>
              </a:ext>
            </a:extLst>
          </p:cNvPr>
          <p:cNvSpPr txBox="1"/>
          <p:nvPr/>
        </p:nvSpPr>
        <p:spPr>
          <a:xfrm>
            <a:off x="3051288" y="1136466"/>
            <a:ext cx="2264898" cy="380888"/>
          </a:xfrm>
          <a:prstGeom prst="rect">
            <a:avLst/>
          </a:prstGeom>
          <a:noFill/>
          <a:ln w="38100">
            <a:solidFill>
              <a:srgbClr val="D43D6F"/>
            </a:solidFill>
          </a:ln>
        </p:spPr>
        <p:txBody>
          <a:bodyPr wrap="square" rtlCol="0">
            <a:spAutoFit/>
          </a:bodyPr>
          <a:lstStyle/>
          <a:p>
            <a:r>
              <a:rPr lang="en-US" b="1" dirty="0">
                <a:solidFill>
                  <a:srgbClr val="C13B63"/>
                </a:solidFill>
              </a:rPr>
              <a:t>READING GRAPHS</a:t>
            </a:r>
          </a:p>
        </p:txBody>
      </p:sp>
      <p:sp>
        <p:nvSpPr>
          <p:cNvPr id="23" name="TextBox 22">
            <a:extLst>
              <a:ext uri="{FF2B5EF4-FFF2-40B4-BE49-F238E27FC236}">
                <a16:creationId xmlns:a16="http://schemas.microsoft.com/office/drawing/2014/main" id="{B2C99791-1412-45F8-A708-2ED7CE4C9AB1}"/>
              </a:ext>
            </a:extLst>
          </p:cNvPr>
          <p:cNvSpPr txBox="1"/>
          <p:nvPr/>
        </p:nvSpPr>
        <p:spPr>
          <a:xfrm>
            <a:off x="6147467" y="1127520"/>
            <a:ext cx="2264898" cy="380888"/>
          </a:xfrm>
          <a:prstGeom prst="rect">
            <a:avLst/>
          </a:prstGeom>
          <a:noFill/>
          <a:ln w="38100">
            <a:solidFill>
              <a:srgbClr val="D43D6F"/>
            </a:solidFill>
          </a:ln>
        </p:spPr>
        <p:txBody>
          <a:bodyPr wrap="square" rtlCol="0">
            <a:spAutoFit/>
          </a:bodyPr>
          <a:lstStyle/>
          <a:p>
            <a:r>
              <a:rPr lang="en-US" b="1" dirty="0">
                <a:solidFill>
                  <a:srgbClr val="C13B63"/>
                </a:solidFill>
              </a:rPr>
              <a:t>STYLE TENDENCIES</a:t>
            </a:r>
          </a:p>
        </p:txBody>
      </p:sp>
      <p:sp>
        <p:nvSpPr>
          <p:cNvPr id="24" name="TextBox 23">
            <a:extLst>
              <a:ext uri="{FF2B5EF4-FFF2-40B4-BE49-F238E27FC236}">
                <a16:creationId xmlns:a16="http://schemas.microsoft.com/office/drawing/2014/main" id="{DAD0B749-1B09-44EB-961E-0A90CD156234}"/>
              </a:ext>
            </a:extLst>
          </p:cNvPr>
          <p:cNvSpPr txBox="1"/>
          <p:nvPr/>
        </p:nvSpPr>
        <p:spPr>
          <a:xfrm>
            <a:off x="9124728" y="1179552"/>
            <a:ext cx="2793925" cy="369332"/>
          </a:xfrm>
          <a:prstGeom prst="rect">
            <a:avLst/>
          </a:prstGeom>
          <a:noFill/>
          <a:ln w="38100">
            <a:solidFill>
              <a:srgbClr val="D43D6F"/>
            </a:solidFill>
          </a:ln>
        </p:spPr>
        <p:txBody>
          <a:bodyPr wrap="square" rtlCol="0">
            <a:spAutoFit/>
          </a:bodyPr>
          <a:lstStyle/>
          <a:p>
            <a:r>
              <a:rPr lang="en-US" b="1" dirty="0">
                <a:solidFill>
                  <a:srgbClr val="C13B63"/>
                </a:solidFill>
              </a:rPr>
              <a:t>COMMUNICATION TIPS</a:t>
            </a:r>
          </a:p>
        </p:txBody>
      </p:sp>
    </p:spTree>
    <p:extLst>
      <p:ext uri="{BB962C8B-B14F-4D97-AF65-F5344CB8AC3E}">
        <p14:creationId xmlns:p14="http://schemas.microsoft.com/office/powerpoint/2010/main" val="387738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FF61A-9222-48F8-B2AC-C8CE3615C22D}"/>
              </a:ext>
            </a:extLst>
          </p:cNvPr>
          <p:cNvSpPr>
            <a:spLocks noGrp="1"/>
          </p:cNvSpPr>
          <p:nvPr>
            <p:ph type="title"/>
          </p:nvPr>
        </p:nvSpPr>
        <p:spPr>
          <a:xfrm>
            <a:off x="632472" y="213827"/>
            <a:ext cx="10515600" cy="1032081"/>
          </a:xfrm>
        </p:spPr>
        <p:txBody>
          <a:bodyPr>
            <a:normAutofit/>
          </a:bodyPr>
          <a:lstStyle/>
          <a:p>
            <a:r>
              <a:rPr lang="en-US" dirty="0"/>
              <a:t>          Debriefing the “Gas in Tank” Graph </a:t>
            </a:r>
          </a:p>
        </p:txBody>
      </p:sp>
      <p:sp>
        <p:nvSpPr>
          <p:cNvPr id="7" name="TextBox 6">
            <a:extLst>
              <a:ext uri="{FF2B5EF4-FFF2-40B4-BE49-F238E27FC236}">
                <a16:creationId xmlns:a16="http://schemas.microsoft.com/office/drawing/2014/main" id="{9E725E14-AEFB-4B36-BA0D-BE8DA1898270}"/>
              </a:ext>
            </a:extLst>
          </p:cNvPr>
          <p:cNvSpPr txBox="1"/>
          <p:nvPr/>
        </p:nvSpPr>
        <p:spPr>
          <a:xfrm>
            <a:off x="630243" y="5777346"/>
            <a:ext cx="7106988" cy="905132"/>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3D16AA1B-536A-44F4-93EC-7991AC035380}"/>
              </a:ext>
            </a:extLst>
          </p:cNvPr>
          <p:cNvSpPr txBox="1"/>
          <p:nvPr/>
        </p:nvSpPr>
        <p:spPr>
          <a:xfrm>
            <a:off x="9481625" y="6015186"/>
            <a:ext cx="2080132" cy="565621"/>
          </a:xfrm>
          <a:prstGeom prst="rect">
            <a:avLst/>
          </a:prstGeom>
          <a:solidFill>
            <a:schemeClr val="bg1"/>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8C3D33CE-7C31-41EF-9B5A-A15453F7E47D}"/>
              </a:ext>
            </a:extLst>
          </p:cNvPr>
          <p:cNvPicPr>
            <a:picLocks noChangeAspect="1"/>
          </p:cNvPicPr>
          <p:nvPr/>
        </p:nvPicPr>
        <p:blipFill>
          <a:blip r:embed="rId2"/>
          <a:stretch>
            <a:fillRect/>
          </a:stretch>
        </p:blipFill>
        <p:spPr>
          <a:xfrm>
            <a:off x="2947724" y="1222096"/>
            <a:ext cx="3605942" cy="4096345"/>
          </a:xfrm>
          <a:prstGeom prst="rect">
            <a:avLst/>
          </a:prstGeom>
          <a:ln>
            <a:solidFill>
              <a:srgbClr val="F37124"/>
            </a:solidFill>
          </a:ln>
        </p:spPr>
      </p:pic>
      <p:pic>
        <p:nvPicPr>
          <p:cNvPr id="10" name="Picture 9">
            <a:extLst>
              <a:ext uri="{FF2B5EF4-FFF2-40B4-BE49-F238E27FC236}">
                <a16:creationId xmlns:a16="http://schemas.microsoft.com/office/drawing/2014/main" id="{812FB942-21D1-471E-9306-8C029757B867}"/>
              </a:ext>
            </a:extLst>
          </p:cNvPr>
          <p:cNvPicPr>
            <a:picLocks noChangeAspect="1"/>
          </p:cNvPicPr>
          <p:nvPr/>
        </p:nvPicPr>
        <p:blipFill>
          <a:blip r:embed="rId3"/>
          <a:stretch>
            <a:fillRect/>
          </a:stretch>
        </p:blipFill>
        <p:spPr>
          <a:xfrm>
            <a:off x="6903742" y="1245908"/>
            <a:ext cx="3299033" cy="4072533"/>
          </a:xfrm>
          <a:prstGeom prst="rect">
            <a:avLst/>
          </a:prstGeom>
          <a:ln>
            <a:solidFill>
              <a:srgbClr val="F37124"/>
            </a:solidFill>
          </a:ln>
        </p:spPr>
      </p:pic>
      <p:sp>
        <p:nvSpPr>
          <p:cNvPr id="13" name="TextBox 12">
            <a:extLst>
              <a:ext uri="{FF2B5EF4-FFF2-40B4-BE49-F238E27FC236}">
                <a16:creationId xmlns:a16="http://schemas.microsoft.com/office/drawing/2014/main" id="{E6C957E1-B7FD-44FA-93B6-4F39543908E6}"/>
              </a:ext>
            </a:extLst>
          </p:cNvPr>
          <p:cNvSpPr txBox="1"/>
          <p:nvPr/>
        </p:nvSpPr>
        <p:spPr>
          <a:xfrm>
            <a:off x="10668295" y="1014445"/>
            <a:ext cx="1066800" cy="2616101"/>
          </a:xfrm>
          <a:prstGeom prst="rect">
            <a:avLst/>
          </a:prstGeom>
          <a:noFill/>
          <a:ln w="38100">
            <a:solidFill>
              <a:schemeClr val="tx1"/>
            </a:solidFill>
          </a:ln>
        </p:spPr>
        <p:txBody>
          <a:bodyPr wrap="square" rtlCol="0">
            <a:spAutoFit/>
          </a:bodyPr>
          <a:lstStyle/>
          <a:p>
            <a:pPr algn="ctr"/>
            <a:r>
              <a:rPr lang="en-US" sz="4000" b="1" dirty="0"/>
              <a:t>#1</a:t>
            </a:r>
            <a:br>
              <a:rPr lang="en-US" sz="4000" b="1" dirty="0"/>
            </a:br>
            <a:r>
              <a:rPr lang="en-US" sz="4000" b="1" dirty="0"/>
              <a:t>#2</a:t>
            </a:r>
          </a:p>
          <a:p>
            <a:pPr algn="ctr"/>
            <a:r>
              <a:rPr lang="en-US" sz="2800" b="1" dirty="0"/>
              <a:t>Gas in Tank</a:t>
            </a:r>
          </a:p>
        </p:txBody>
      </p:sp>
      <p:sp>
        <p:nvSpPr>
          <p:cNvPr id="14" name="TextBox 13">
            <a:extLst>
              <a:ext uri="{FF2B5EF4-FFF2-40B4-BE49-F238E27FC236}">
                <a16:creationId xmlns:a16="http://schemas.microsoft.com/office/drawing/2014/main" id="{883BA8FC-463C-4F54-872C-794206FB4AF3}"/>
              </a:ext>
            </a:extLst>
          </p:cNvPr>
          <p:cNvSpPr txBox="1"/>
          <p:nvPr/>
        </p:nvSpPr>
        <p:spPr>
          <a:xfrm>
            <a:off x="10522440" y="3748781"/>
            <a:ext cx="1358509" cy="1569660"/>
          </a:xfrm>
          <a:prstGeom prst="rect">
            <a:avLst/>
          </a:prstGeom>
          <a:noFill/>
          <a:ln w="38100">
            <a:solidFill>
              <a:schemeClr val="tx1"/>
            </a:solidFill>
          </a:ln>
        </p:spPr>
        <p:txBody>
          <a:bodyPr wrap="square" rtlCol="0">
            <a:spAutoFit/>
          </a:bodyPr>
          <a:lstStyle/>
          <a:p>
            <a:pPr algn="ctr"/>
            <a:r>
              <a:rPr lang="en-US" sz="4000" b="1" dirty="0"/>
              <a:t>#6</a:t>
            </a:r>
          </a:p>
          <a:p>
            <a:pPr algn="ctr"/>
            <a:r>
              <a:rPr lang="en-US" sz="2800" b="1" dirty="0"/>
              <a:t>Empty</a:t>
            </a:r>
          </a:p>
          <a:p>
            <a:pPr algn="ctr"/>
            <a:r>
              <a:rPr lang="en-US" sz="2800" b="1" dirty="0"/>
              <a:t>Tank</a:t>
            </a:r>
          </a:p>
        </p:txBody>
      </p:sp>
      <p:pic>
        <p:nvPicPr>
          <p:cNvPr id="17" name="Picture 16">
            <a:extLst>
              <a:ext uri="{FF2B5EF4-FFF2-40B4-BE49-F238E27FC236}">
                <a16:creationId xmlns:a16="http://schemas.microsoft.com/office/drawing/2014/main" id="{2283C983-BED2-4B90-8840-52AC3E55E586}"/>
              </a:ext>
            </a:extLst>
          </p:cNvPr>
          <p:cNvPicPr>
            <a:picLocks noChangeAspect="1"/>
          </p:cNvPicPr>
          <p:nvPr/>
        </p:nvPicPr>
        <p:blipFill>
          <a:blip r:embed="rId4"/>
          <a:stretch>
            <a:fillRect/>
          </a:stretch>
        </p:blipFill>
        <p:spPr>
          <a:xfrm>
            <a:off x="397373" y="2647662"/>
            <a:ext cx="2200274" cy="1885949"/>
          </a:xfrm>
          <a:prstGeom prst="rect">
            <a:avLst/>
          </a:prstGeom>
          <a:ln w="28575">
            <a:solidFill>
              <a:srgbClr val="F37124"/>
            </a:solidFill>
          </a:ln>
        </p:spPr>
      </p:pic>
      <p:pic>
        <p:nvPicPr>
          <p:cNvPr id="18" name="Picture 17">
            <a:extLst>
              <a:ext uri="{FF2B5EF4-FFF2-40B4-BE49-F238E27FC236}">
                <a16:creationId xmlns:a16="http://schemas.microsoft.com/office/drawing/2014/main" id="{A7D39C7D-43E1-44E7-915A-C9633633BA60}"/>
              </a:ext>
            </a:extLst>
          </p:cNvPr>
          <p:cNvPicPr>
            <a:picLocks noChangeAspect="1"/>
          </p:cNvPicPr>
          <p:nvPr/>
        </p:nvPicPr>
        <p:blipFill>
          <a:blip r:embed="rId5"/>
          <a:stretch>
            <a:fillRect/>
          </a:stretch>
        </p:blipFill>
        <p:spPr>
          <a:xfrm>
            <a:off x="397373" y="1360997"/>
            <a:ext cx="2200275" cy="1171575"/>
          </a:xfrm>
          <a:prstGeom prst="rect">
            <a:avLst/>
          </a:prstGeom>
          <a:ln w="28575">
            <a:solidFill>
              <a:srgbClr val="F37124"/>
            </a:solidFill>
          </a:ln>
        </p:spPr>
      </p:pic>
    </p:spTree>
    <p:extLst>
      <p:ext uri="{BB962C8B-B14F-4D97-AF65-F5344CB8AC3E}">
        <p14:creationId xmlns:p14="http://schemas.microsoft.com/office/powerpoint/2010/main" val="31452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FF61A-9222-48F8-B2AC-C8CE3615C22D}"/>
              </a:ext>
            </a:extLst>
          </p:cNvPr>
          <p:cNvSpPr>
            <a:spLocks noGrp="1"/>
          </p:cNvSpPr>
          <p:nvPr>
            <p:ph type="title"/>
          </p:nvPr>
        </p:nvSpPr>
        <p:spPr>
          <a:xfrm>
            <a:off x="630243" y="143588"/>
            <a:ext cx="10979046" cy="1032081"/>
          </a:xfrm>
        </p:spPr>
        <p:txBody>
          <a:bodyPr>
            <a:normAutofit fontScale="90000"/>
          </a:bodyPr>
          <a:lstStyle/>
          <a:p>
            <a:r>
              <a:rPr lang="en-US" dirty="0"/>
              <a:t>Resources for Debriefing the “Under the Hood” Graph </a:t>
            </a:r>
          </a:p>
        </p:txBody>
      </p:sp>
      <p:sp>
        <p:nvSpPr>
          <p:cNvPr id="5" name="TextBox 4">
            <a:extLst>
              <a:ext uri="{FF2B5EF4-FFF2-40B4-BE49-F238E27FC236}">
                <a16:creationId xmlns:a16="http://schemas.microsoft.com/office/drawing/2014/main" id="{8F3E5DEC-1718-4D87-81EB-9EF66F80A67B}"/>
              </a:ext>
            </a:extLst>
          </p:cNvPr>
          <p:cNvSpPr txBox="1"/>
          <p:nvPr/>
        </p:nvSpPr>
        <p:spPr>
          <a:xfrm>
            <a:off x="630243" y="5777346"/>
            <a:ext cx="7106988" cy="905132"/>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1176B209-D49D-4E2A-B9ED-A0E788C87F7D}"/>
              </a:ext>
            </a:extLst>
          </p:cNvPr>
          <p:cNvSpPr txBox="1"/>
          <p:nvPr/>
        </p:nvSpPr>
        <p:spPr>
          <a:xfrm>
            <a:off x="9571384" y="6028020"/>
            <a:ext cx="2080132" cy="565621"/>
          </a:xfrm>
          <a:prstGeom prst="rect">
            <a:avLst/>
          </a:prstGeom>
          <a:solidFill>
            <a:schemeClr val="bg1"/>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145C63D0-BE46-4CDF-A59D-633EA015A399}"/>
              </a:ext>
            </a:extLst>
          </p:cNvPr>
          <p:cNvPicPr>
            <a:picLocks noChangeAspect="1"/>
          </p:cNvPicPr>
          <p:nvPr/>
        </p:nvPicPr>
        <p:blipFill>
          <a:blip r:embed="rId2"/>
          <a:stretch>
            <a:fillRect/>
          </a:stretch>
        </p:blipFill>
        <p:spPr>
          <a:xfrm>
            <a:off x="3576467" y="1653357"/>
            <a:ext cx="3719604" cy="4020340"/>
          </a:xfrm>
          <a:prstGeom prst="rect">
            <a:avLst/>
          </a:prstGeom>
          <a:ln w="28575">
            <a:solidFill>
              <a:srgbClr val="C13B63"/>
            </a:solidFill>
          </a:ln>
        </p:spPr>
      </p:pic>
      <p:pic>
        <p:nvPicPr>
          <p:cNvPr id="11" name="Picture 10">
            <a:extLst>
              <a:ext uri="{FF2B5EF4-FFF2-40B4-BE49-F238E27FC236}">
                <a16:creationId xmlns:a16="http://schemas.microsoft.com/office/drawing/2014/main" id="{B5BD7CB8-96B4-4C41-AC3A-B7667A3C0F31}"/>
              </a:ext>
            </a:extLst>
          </p:cNvPr>
          <p:cNvPicPr>
            <a:picLocks noChangeAspect="1"/>
          </p:cNvPicPr>
          <p:nvPr/>
        </p:nvPicPr>
        <p:blipFill>
          <a:blip r:embed="rId3"/>
          <a:stretch>
            <a:fillRect/>
          </a:stretch>
        </p:blipFill>
        <p:spPr>
          <a:xfrm>
            <a:off x="228378" y="1819742"/>
            <a:ext cx="3000760" cy="1463104"/>
          </a:xfrm>
          <a:prstGeom prst="rect">
            <a:avLst/>
          </a:prstGeom>
          <a:ln w="28575">
            <a:solidFill>
              <a:srgbClr val="D43D6F"/>
            </a:solidFill>
          </a:ln>
        </p:spPr>
      </p:pic>
      <p:pic>
        <p:nvPicPr>
          <p:cNvPr id="13" name="Picture 12">
            <a:extLst>
              <a:ext uri="{FF2B5EF4-FFF2-40B4-BE49-F238E27FC236}">
                <a16:creationId xmlns:a16="http://schemas.microsoft.com/office/drawing/2014/main" id="{5927D711-924B-4A8D-A25C-F47A7F286F14}"/>
              </a:ext>
            </a:extLst>
          </p:cNvPr>
          <p:cNvPicPr>
            <a:picLocks noChangeAspect="1"/>
          </p:cNvPicPr>
          <p:nvPr/>
        </p:nvPicPr>
        <p:blipFill>
          <a:blip r:embed="rId4"/>
          <a:stretch>
            <a:fillRect/>
          </a:stretch>
        </p:blipFill>
        <p:spPr>
          <a:xfrm>
            <a:off x="7737231" y="1622469"/>
            <a:ext cx="3668306" cy="4030603"/>
          </a:xfrm>
          <a:prstGeom prst="rect">
            <a:avLst/>
          </a:prstGeom>
          <a:ln w="28575">
            <a:solidFill>
              <a:srgbClr val="C13B63"/>
            </a:solidFill>
          </a:ln>
        </p:spPr>
      </p:pic>
      <p:sp>
        <p:nvSpPr>
          <p:cNvPr id="14" name="TextBox 13">
            <a:extLst>
              <a:ext uri="{FF2B5EF4-FFF2-40B4-BE49-F238E27FC236}">
                <a16:creationId xmlns:a16="http://schemas.microsoft.com/office/drawing/2014/main" id="{77772D0C-4AD3-4DE3-9CF9-4C2AEEC3316A}"/>
              </a:ext>
            </a:extLst>
          </p:cNvPr>
          <p:cNvSpPr txBox="1"/>
          <p:nvPr/>
        </p:nvSpPr>
        <p:spPr>
          <a:xfrm>
            <a:off x="4062335" y="1184472"/>
            <a:ext cx="2563318" cy="369332"/>
          </a:xfrm>
          <a:prstGeom prst="rect">
            <a:avLst/>
          </a:prstGeom>
          <a:noFill/>
          <a:ln w="28575">
            <a:solidFill>
              <a:srgbClr val="C13B63"/>
            </a:solidFill>
          </a:ln>
        </p:spPr>
        <p:txBody>
          <a:bodyPr wrap="square" rtlCol="0">
            <a:spAutoFit/>
          </a:bodyPr>
          <a:lstStyle/>
          <a:p>
            <a:r>
              <a:rPr lang="en-US" b="1" dirty="0">
                <a:solidFill>
                  <a:srgbClr val="C13B63"/>
                </a:solidFill>
              </a:rPr>
              <a:t>READING THE GRAPH</a:t>
            </a:r>
          </a:p>
        </p:txBody>
      </p:sp>
      <p:sp>
        <p:nvSpPr>
          <p:cNvPr id="15" name="TextBox 14">
            <a:extLst>
              <a:ext uri="{FF2B5EF4-FFF2-40B4-BE49-F238E27FC236}">
                <a16:creationId xmlns:a16="http://schemas.microsoft.com/office/drawing/2014/main" id="{0C052F11-259F-4737-9F7A-F7541B014CEF}"/>
              </a:ext>
            </a:extLst>
          </p:cNvPr>
          <p:cNvSpPr txBox="1"/>
          <p:nvPr/>
        </p:nvSpPr>
        <p:spPr>
          <a:xfrm>
            <a:off x="7927011" y="1155950"/>
            <a:ext cx="3288746" cy="369332"/>
          </a:xfrm>
          <a:prstGeom prst="rect">
            <a:avLst/>
          </a:prstGeom>
          <a:noFill/>
          <a:ln w="28575">
            <a:solidFill>
              <a:srgbClr val="C13B63"/>
            </a:solidFill>
          </a:ln>
        </p:spPr>
        <p:txBody>
          <a:bodyPr wrap="square" rtlCol="0">
            <a:spAutoFit/>
          </a:bodyPr>
          <a:lstStyle/>
          <a:p>
            <a:r>
              <a:rPr lang="en-US" b="1" dirty="0">
                <a:solidFill>
                  <a:srgbClr val="C13B63"/>
                </a:solidFill>
              </a:rPr>
              <a:t>SIX DIMENSIONS AND BIAS</a:t>
            </a:r>
          </a:p>
        </p:txBody>
      </p:sp>
      <p:pic>
        <p:nvPicPr>
          <p:cNvPr id="12" name="Picture 11">
            <a:extLst>
              <a:ext uri="{FF2B5EF4-FFF2-40B4-BE49-F238E27FC236}">
                <a16:creationId xmlns:a16="http://schemas.microsoft.com/office/drawing/2014/main" id="{AD3E0264-777E-4BDA-B2D3-6675721821BA}"/>
              </a:ext>
            </a:extLst>
          </p:cNvPr>
          <p:cNvPicPr>
            <a:picLocks noChangeAspect="1"/>
          </p:cNvPicPr>
          <p:nvPr/>
        </p:nvPicPr>
        <p:blipFill>
          <a:blip r:embed="rId5"/>
          <a:stretch>
            <a:fillRect/>
          </a:stretch>
        </p:blipFill>
        <p:spPr>
          <a:xfrm>
            <a:off x="228379" y="3429000"/>
            <a:ext cx="3000760" cy="1788381"/>
          </a:xfrm>
          <a:prstGeom prst="rect">
            <a:avLst/>
          </a:prstGeom>
          <a:ln>
            <a:solidFill>
              <a:srgbClr val="D43D6F"/>
            </a:solidFill>
          </a:ln>
        </p:spPr>
      </p:pic>
    </p:spTree>
    <p:extLst>
      <p:ext uri="{BB962C8B-B14F-4D97-AF65-F5344CB8AC3E}">
        <p14:creationId xmlns:p14="http://schemas.microsoft.com/office/powerpoint/2010/main" val="1406854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10CEE37-D120-4D01-9665-6AA73E1542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4020" y="878624"/>
            <a:ext cx="4229344" cy="39521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D567FB-1674-4621-B046-01478BCB1209}"/>
              </a:ext>
            </a:extLst>
          </p:cNvPr>
          <p:cNvSpPr txBox="1"/>
          <p:nvPr/>
        </p:nvSpPr>
        <p:spPr>
          <a:xfrm>
            <a:off x="4947157" y="1229816"/>
            <a:ext cx="5996614" cy="4339650"/>
          </a:xfrm>
          <a:prstGeom prst="rect">
            <a:avLst/>
          </a:prstGeom>
          <a:noFill/>
        </p:spPr>
        <p:txBody>
          <a:bodyPr wrap="square" rtlCol="0">
            <a:spAutoFit/>
          </a:bodyPr>
          <a:lstStyle/>
          <a:p>
            <a:r>
              <a:rPr lang="en-US" sz="3600" b="1" dirty="0">
                <a:ln w="0"/>
                <a:solidFill>
                  <a:srgbClr val="D43D6F"/>
                </a:solidFill>
                <a:effectLst>
                  <a:outerShdw blurRad="38100" dist="25400" dir="5400000" algn="ctr" rotWithShape="0">
                    <a:srgbClr val="6E747A">
                      <a:alpha val="43000"/>
                    </a:srgbClr>
                  </a:outerShdw>
                </a:effectLst>
              </a:rPr>
              <a:t>WHO CAN BENEFIT:</a:t>
            </a:r>
            <a:br>
              <a:rPr lang="en-US" sz="2800" dirty="0">
                <a:ln w="0"/>
                <a:solidFill>
                  <a:srgbClr val="D43D6F"/>
                </a:solidFill>
                <a:effectLst>
                  <a:outerShdw blurRad="38100" dist="25400" dir="5400000" algn="ctr" rotWithShape="0">
                    <a:srgbClr val="6E747A">
                      <a:alpha val="43000"/>
                    </a:srgbClr>
                  </a:outerShdw>
                </a:effectLst>
              </a:rPr>
            </a:br>
            <a:endParaRPr lang="en-US" sz="3200" dirty="0">
              <a:ln w="0"/>
              <a:solidFill>
                <a:srgbClr val="D43D6F"/>
              </a:solidFill>
              <a:effectLst>
                <a:outerShdw blurRad="38100" dist="25400" dir="5400000" algn="ctr" rotWithShape="0">
                  <a:srgbClr val="6E747A">
                    <a:alpha val="43000"/>
                  </a:srgbClr>
                </a:outerShdw>
              </a:effectLst>
            </a:endParaRPr>
          </a:p>
          <a:p>
            <a:pPr marL="285750" indent="-285750">
              <a:buFontTx/>
              <a:buChar char="-"/>
            </a:pPr>
            <a:r>
              <a:rPr lang="en-US" sz="3600" dirty="0">
                <a:ln w="0"/>
                <a:solidFill>
                  <a:srgbClr val="D43D6F"/>
                </a:solidFill>
                <a:effectLst>
                  <a:outerShdw blurRad="38100" dist="25400" dir="5400000" algn="ctr" rotWithShape="0">
                    <a:srgbClr val="6E747A">
                      <a:alpha val="43000"/>
                    </a:srgbClr>
                  </a:outerShdw>
                </a:effectLst>
              </a:rPr>
              <a:t>For All Levels of </a:t>
            </a:r>
            <a:r>
              <a:rPr lang="en-US" sz="3600" dirty="0" err="1">
                <a:ln w="0"/>
                <a:solidFill>
                  <a:srgbClr val="D43D6F"/>
                </a:solidFill>
                <a:effectLst>
                  <a:outerShdw blurRad="38100" dist="25400" dir="5400000" algn="ctr" rotWithShape="0">
                    <a:srgbClr val="6E747A">
                      <a:alpha val="43000"/>
                    </a:srgbClr>
                  </a:outerShdw>
                </a:effectLst>
              </a:rPr>
              <a:t>TriMetrix</a:t>
            </a:r>
            <a:r>
              <a:rPr lang="en-US" sz="3600" dirty="0">
                <a:ln w="0"/>
                <a:solidFill>
                  <a:srgbClr val="D43D6F"/>
                </a:solidFill>
                <a:effectLst>
                  <a:outerShdw blurRad="38100" dist="25400" dir="5400000" algn="ctr" rotWithShape="0">
                    <a:srgbClr val="6E747A">
                      <a:alpha val="43000"/>
                    </a:srgbClr>
                  </a:outerShdw>
                </a:effectLst>
              </a:rPr>
              <a:t> Expertise </a:t>
            </a:r>
          </a:p>
          <a:p>
            <a:endParaRPr lang="en-US" sz="3600" dirty="0">
              <a:ln w="0"/>
              <a:solidFill>
                <a:srgbClr val="D43D6F"/>
              </a:solidFill>
              <a:effectLst>
                <a:outerShdw blurRad="38100" dist="25400" dir="5400000" algn="ctr" rotWithShape="0">
                  <a:srgbClr val="6E747A">
                    <a:alpha val="43000"/>
                  </a:srgbClr>
                </a:outerShdw>
              </a:effectLst>
            </a:endParaRPr>
          </a:p>
          <a:p>
            <a:pPr marL="285750" indent="-285750">
              <a:buFontTx/>
              <a:buChar char="-"/>
            </a:pPr>
            <a:r>
              <a:rPr lang="en-US" sz="3600" dirty="0">
                <a:ln w="0"/>
                <a:solidFill>
                  <a:srgbClr val="D43D6F"/>
                </a:solidFill>
                <a:effectLst>
                  <a:outerShdw blurRad="38100" dist="25400" dir="5400000" algn="ctr" rotWithShape="0">
                    <a:srgbClr val="6E747A">
                      <a:alpha val="43000"/>
                    </a:srgbClr>
                  </a:outerShdw>
                </a:effectLst>
              </a:rPr>
              <a:t>Don’t Miss: Videos One and Two</a:t>
            </a:r>
          </a:p>
          <a:p>
            <a:endParaRPr lang="en-US" sz="2800" dirty="0">
              <a:ln w="0"/>
              <a:solidFill>
                <a:schemeClr val="accent1"/>
              </a:solidFill>
              <a:effectLst>
                <a:outerShdw blurRad="38100" dist="25400" dir="5400000" algn="ctr" rotWithShape="0">
                  <a:srgbClr val="6E747A">
                    <a:alpha val="43000"/>
                  </a:srgbClr>
                </a:outerShdw>
              </a:effectLst>
            </a:endParaRPr>
          </a:p>
        </p:txBody>
      </p:sp>
      <p:sp>
        <p:nvSpPr>
          <p:cNvPr id="7" name="TextBox 6">
            <a:extLst>
              <a:ext uri="{FF2B5EF4-FFF2-40B4-BE49-F238E27FC236}">
                <a16:creationId xmlns:a16="http://schemas.microsoft.com/office/drawing/2014/main" id="{2E4B2E0B-D88D-4F0D-AD17-0734390CAA52}"/>
              </a:ext>
            </a:extLst>
          </p:cNvPr>
          <p:cNvSpPr txBox="1"/>
          <p:nvPr/>
        </p:nvSpPr>
        <p:spPr>
          <a:xfrm>
            <a:off x="629529" y="5913372"/>
            <a:ext cx="7144042" cy="814181"/>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23577651-30A8-4E8D-AEDC-3A4583EC7FBD}"/>
              </a:ext>
            </a:extLst>
          </p:cNvPr>
          <p:cNvSpPr txBox="1"/>
          <p:nvPr/>
        </p:nvSpPr>
        <p:spPr>
          <a:xfrm>
            <a:off x="9467557" y="5913372"/>
            <a:ext cx="2094914" cy="71251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9701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51A8948-F6F4-46AC-BAB9-6CE2631EE7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54" y="2463425"/>
            <a:ext cx="1608158" cy="16178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D031928-CDA3-49C9-8A40-1645004025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617" y="452276"/>
            <a:ext cx="1384265" cy="15814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3A0AA22-73DF-4B59-9B57-859FB910F51B}"/>
              </a:ext>
            </a:extLst>
          </p:cNvPr>
          <p:cNvSpPr txBox="1"/>
          <p:nvPr/>
        </p:nvSpPr>
        <p:spPr>
          <a:xfrm>
            <a:off x="222529" y="1986311"/>
            <a:ext cx="1423300" cy="369332"/>
          </a:xfrm>
          <a:prstGeom prst="rect">
            <a:avLst/>
          </a:prstGeom>
          <a:noFill/>
        </p:spPr>
        <p:txBody>
          <a:bodyPr wrap="square" rtlCol="0">
            <a:spAutoFit/>
          </a:bodyPr>
          <a:lstStyle/>
          <a:p>
            <a:r>
              <a:rPr lang="en-US" b="1" dirty="0"/>
              <a:t>eBook</a:t>
            </a:r>
          </a:p>
        </p:txBody>
      </p:sp>
      <p:sp>
        <p:nvSpPr>
          <p:cNvPr id="7" name="TextBox 6">
            <a:extLst>
              <a:ext uri="{FF2B5EF4-FFF2-40B4-BE49-F238E27FC236}">
                <a16:creationId xmlns:a16="http://schemas.microsoft.com/office/drawing/2014/main" id="{B80A7012-DD17-4005-836A-7703749694FC}"/>
              </a:ext>
            </a:extLst>
          </p:cNvPr>
          <p:cNvSpPr txBox="1"/>
          <p:nvPr/>
        </p:nvSpPr>
        <p:spPr>
          <a:xfrm>
            <a:off x="397538" y="3986493"/>
            <a:ext cx="1423300" cy="369332"/>
          </a:xfrm>
          <a:prstGeom prst="rect">
            <a:avLst/>
          </a:prstGeom>
          <a:noFill/>
        </p:spPr>
        <p:txBody>
          <a:bodyPr wrap="square" rtlCol="0">
            <a:spAutoFit/>
          </a:bodyPr>
          <a:lstStyle/>
          <a:p>
            <a:r>
              <a:rPr lang="en-US" b="1" dirty="0"/>
              <a:t>Book</a:t>
            </a:r>
          </a:p>
        </p:txBody>
      </p:sp>
      <p:sp>
        <p:nvSpPr>
          <p:cNvPr id="10" name="Title 1">
            <a:extLst>
              <a:ext uri="{FF2B5EF4-FFF2-40B4-BE49-F238E27FC236}">
                <a16:creationId xmlns:a16="http://schemas.microsoft.com/office/drawing/2014/main" id="{87A903AF-63AB-4A28-94B9-4BC2487992AA}"/>
              </a:ext>
            </a:extLst>
          </p:cNvPr>
          <p:cNvSpPr txBox="1">
            <a:spLocks/>
          </p:cNvSpPr>
          <p:nvPr/>
        </p:nvSpPr>
        <p:spPr>
          <a:xfrm>
            <a:off x="803222" y="-861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Interviewing/Hiring Tools:</a:t>
            </a:r>
          </a:p>
        </p:txBody>
      </p:sp>
      <p:sp>
        <p:nvSpPr>
          <p:cNvPr id="12" name="TextBox 11">
            <a:extLst>
              <a:ext uri="{FF2B5EF4-FFF2-40B4-BE49-F238E27FC236}">
                <a16:creationId xmlns:a16="http://schemas.microsoft.com/office/drawing/2014/main" id="{ABE8C1AD-8C73-4B50-8D53-B487115EEC04}"/>
              </a:ext>
            </a:extLst>
          </p:cNvPr>
          <p:cNvSpPr txBox="1"/>
          <p:nvPr/>
        </p:nvSpPr>
        <p:spPr>
          <a:xfrm>
            <a:off x="630243" y="5777346"/>
            <a:ext cx="7106988" cy="905132"/>
          </a:xfrm>
          <a:prstGeom prst="rect">
            <a:avLst/>
          </a:prstGeom>
          <a:solidFill>
            <a:schemeClr val="bg1"/>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37663B2F-3B3E-4597-B596-002A523EC1D5}"/>
              </a:ext>
            </a:extLst>
          </p:cNvPr>
          <p:cNvSpPr txBox="1"/>
          <p:nvPr/>
        </p:nvSpPr>
        <p:spPr>
          <a:xfrm>
            <a:off x="9481625" y="6015186"/>
            <a:ext cx="2080132" cy="565621"/>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BF19DC8F-D62D-4249-B071-A5BC59CFCAF0}"/>
              </a:ext>
            </a:extLst>
          </p:cNvPr>
          <p:cNvSpPr txBox="1"/>
          <p:nvPr/>
        </p:nvSpPr>
        <p:spPr>
          <a:xfrm>
            <a:off x="803222" y="5828075"/>
            <a:ext cx="7106988" cy="905132"/>
          </a:xfrm>
          <a:prstGeom prst="rect">
            <a:avLst/>
          </a:prstGeom>
          <a:solidFill>
            <a:schemeClr val="bg1"/>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AC37875E-C369-4BE1-BA4B-978EDED3A273}"/>
              </a:ext>
            </a:extLst>
          </p:cNvPr>
          <p:cNvSpPr txBox="1"/>
          <p:nvPr/>
        </p:nvSpPr>
        <p:spPr>
          <a:xfrm>
            <a:off x="9634025" y="6167586"/>
            <a:ext cx="2080132" cy="565621"/>
          </a:xfrm>
          <a:prstGeom prst="rect">
            <a:avLst/>
          </a:prstGeom>
          <a:solidFill>
            <a:schemeClr val="bg1"/>
          </a:solidFill>
        </p:spPr>
        <p:txBody>
          <a:bodyPr wrap="square" rtlCol="0">
            <a:spAutoFit/>
          </a:bodyPr>
          <a:lstStyle/>
          <a:p>
            <a:endParaRPr lang="en-US" dirty="0"/>
          </a:p>
        </p:txBody>
      </p:sp>
      <p:sp>
        <p:nvSpPr>
          <p:cNvPr id="17" name="TextBox 16">
            <a:extLst>
              <a:ext uri="{FF2B5EF4-FFF2-40B4-BE49-F238E27FC236}">
                <a16:creationId xmlns:a16="http://schemas.microsoft.com/office/drawing/2014/main" id="{B638A20D-06D5-4B93-B82F-8031A93D9720}"/>
              </a:ext>
            </a:extLst>
          </p:cNvPr>
          <p:cNvSpPr txBox="1"/>
          <p:nvPr/>
        </p:nvSpPr>
        <p:spPr>
          <a:xfrm>
            <a:off x="309019" y="5895696"/>
            <a:ext cx="1423300" cy="369332"/>
          </a:xfrm>
          <a:prstGeom prst="rect">
            <a:avLst/>
          </a:prstGeom>
          <a:noFill/>
        </p:spPr>
        <p:txBody>
          <a:bodyPr wrap="square" rtlCol="0">
            <a:spAutoFit/>
          </a:bodyPr>
          <a:lstStyle/>
          <a:p>
            <a:r>
              <a:rPr lang="en-US" b="1" dirty="0"/>
              <a:t>Podcast</a:t>
            </a:r>
          </a:p>
        </p:txBody>
      </p:sp>
      <p:sp>
        <p:nvSpPr>
          <p:cNvPr id="19" name="TextBox 18">
            <a:extLst>
              <a:ext uri="{FF2B5EF4-FFF2-40B4-BE49-F238E27FC236}">
                <a16:creationId xmlns:a16="http://schemas.microsoft.com/office/drawing/2014/main" id="{4C1AC38C-E18E-4373-BCD3-248C1F80EB22}"/>
              </a:ext>
            </a:extLst>
          </p:cNvPr>
          <p:cNvSpPr txBox="1"/>
          <p:nvPr/>
        </p:nvSpPr>
        <p:spPr>
          <a:xfrm>
            <a:off x="2685041" y="775614"/>
            <a:ext cx="8572065" cy="5390194"/>
          </a:xfrm>
          <a:prstGeom prst="rect">
            <a:avLst/>
          </a:prstGeom>
          <a:noFill/>
        </p:spPr>
        <p:txBody>
          <a:bodyPr wrap="square">
            <a:spAutoFit/>
          </a:bodyPr>
          <a:lstStyle/>
          <a:p>
            <a:pPr marL="342900" marR="0" lvl="0" indent="-342900">
              <a:lnSpc>
                <a:spcPct val="115000"/>
              </a:lnSpc>
              <a:spcBef>
                <a:spcPts val="750"/>
              </a:spcBef>
              <a:spcAft>
                <a:spcPts val="750"/>
              </a:spcAft>
              <a:buFont typeface="+mj-lt"/>
              <a:buAutoNum type="arabicPeriod"/>
            </a:pPr>
            <a:r>
              <a:rPr lang="en-US" sz="2000" b="1" dirty="0">
                <a:solidFill>
                  <a:srgbClr val="292521"/>
                </a:solidFill>
                <a:effectLst/>
                <a:latin typeface="Century Gothic" panose="020B0502020202020204" pitchFamily="34" charset="0"/>
                <a:ea typeface="Century Gothic" panose="020B0502020202020204" pitchFamily="34" charset="0"/>
                <a:cs typeface="Arial" panose="020B0604020202020204" pitchFamily="34" charset="0"/>
              </a:rPr>
              <a:t>Candidate’s </a:t>
            </a:r>
            <a:r>
              <a:rPr lang="en-US" sz="2000" b="1" dirty="0" err="1">
                <a:solidFill>
                  <a:srgbClr val="292521"/>
                </a:solidFill>
                <a:effectLst/>
                <a:latin typeface="Century Gothic" panose="020B0502020202020204" pitchFamily="34" charset="0"/>
                <a:ea typeface="Century Gothic" panose="020B0502020202020204" pitchFamily="34" charset="0"/>
                <a:cs typeface="Arial" panose="020B0604020202020204" pitchFamily="34" charset="0"/>
              </a:rPr>
              <a:t>TriMetrix</a:t>
            </a:r>
            <a:r>
              <a:rPr lang="en-US" sz="2000" b="1" dirty="0">
                <a:solidFill>
                  <a:srgbClr val="292521"/>
                </a:solidFill>
                <a:effectLst/>
                <a:latin typeface="Century Gothic" panose="020B0502020202020204" pitchFamily="34" charset="0"/>
                <a:ea typeface="Century Gothic" panose="020B0502020202020204" pitchFamily="34" charset="0"/>
                <a:cs typeface="Arial" panose="020B0604020202020204" pitchFamily="34" charset="0"/>
              </a:rPr>
              <a:t> Assessment </a:t>
            </a:r>
            <a:endParaRPr lang="en-US" sz="2000" b="1" dirty="0">
              <a:solidFill>
                <a:srgbClr val="292521"/>
              </a:solidFill>
              <a:latin typeface="Century Gothic" panose="020B0502020202020204" pitchFamily="34" charset="0"/>
              <a:ea typeface="Century Gothic" panose="020B0502020202020204" pitchFamily="34" charset="0"/>
              <a:cs typeface="Arial" panose="020B0604020202020204" pitchFamily="34" charset="0"/>
            </a:endParaRPr>
          </a:p>
          <a:p>
            <a:pPr marL="342900" marR="0" lvl="0" indent="-342900">
              <a:lnSpc>
                <a:spcPct val="115000"/>
              </a:lnSpc>
              <a:spcBef>
                <a:spcPts val="750"/>
              </a:spcBef>
              <a:spcAft>
                <a:spcPts val="750"/>
              </a:spcAft>
              <a:buFont typeface="+mj-lt"/>
              <a:buAutoNum type="arabicPeriod"/>
            </a:pPr>
            <a:r>
              <a:rPr lang="en-US" sz="2000" b="1" dirty="0">
                <a:solidFill>
                  <a:srgbClr val="292521"/>
                </a:solidFill>
                <a:effectLst/>
                <a:latin typeface="Century Gothic" panose="020B0502020202020204" pitchFamily="34" charset="0"/>
                <a:ea typeface="Century Gothic" panose="020B0502020202020204" pitchFamily="34" charset="0"/>
                <a:cs typeface="Arial" panose="020B0604020202020204" pitchFamily="34" charset="0"/>
              </a:rPr>
              <a:t>Superior Performance Attributes Check List and Worksheet</a:t>
            </a:r>
          </a:p>
          <a:p>
            <a:pPr marL="342900" marR="0" lvl="0" indent="-342900">
              <a:lnSpc>
                <a:spcPct val="115000"/>
              </a:lnSpc>
              <a:spcBef>
                <a:spcPts val="750"/>
              </a:spcBef>
              <a:spcAft>
                <a:spcPts val="750"/>
              </a:spcAft>
              <a:buFont typeface="+mj-lt"/>
              <a:buAutoNum type="arabicPeriod"/>
            </a:pPr>
            <a:r>
              <a:rPr lang="en-US" sz="2000" b="1" dirty="0">
                <a:solidFill>
                  <a:srgbClr val="292521"/>
                </a:solidFill>
                <a:effectLst/>
                <a:latin typeface="Century Gothic" panose="020B0502020202020204" pitchFamily="34" charset="0"/>
                <a:ea typeface="Century Gothic" panose="020B0502020202020204" pitchFamily="34" charset="0"/>
                <a:cs typeface="Arial" panose="020B0604020202020204" pitchFamily="34" charset="0"/>
              </a:rPr>
              <a:t>Interview questions for each </a:t>
            </a:r>
            <a:r>
              <a:rPr lang="en-US" sz="2000" b="1" dirty="0" err="1">
                <a:solidFill>
                  <a:srgbClr val="292521"/>
                </a:solidFill>
                <a:effectLst/>
                <a:latin typeface="Century Gothic" panose="020B0502020202020204" pitchFamily="34" charset="0"/>
                <a:ea typeface="Century Gothic" panose="020B0502020202020204" pitchFamily="34" charset="0"/>
                <a:cs typeface="Arial" panose="020B0604020202020204" pitchFamily="34" charset="0"/>
              </a:rPr>
              <a:t>TriMetrix</a:t>
            </a:r>
            <a:r>
              <a:rPr lang="en-US" sz="2000" b="1" dirty="0">
                <a:solidFill>
                  <a:srgbClr val="292521"/>
                </a:solidFill>
                <a:effectLst/>
                <a:latin typeface="Century Gothic" panose="020B0502020202020204" pitchFamily="34" charset="0"/>
                <a:ea typeface="Century Gothic" panose="020B0502020202020204" pitchFamily="34" charset="0"/>
                <a:cs typeface="Arial" panose="020B0604020202020204" pitchFamily="34" charset="0"/>
              </a:rPr>
              <a:t> Area</a:t>
            </a:r>
          </a:p>
          <a:p>
            <a:pPr marL="342900" indent="-342900">
              <a:lnSpc>
                <a:spcPct val="115000"/>
              </a:lnSpc>
              <a:spcBef>
                <a:spcPts val="750"/>
              </a:spcBef>
              <a:spcAft>
                <a:spcPts val="750"/>
              </a:spcAft>
              <a:buFont typeface="+mj-lt"/>
              <a:buAutoNum type="arabicPeriod"/>
            </a:pPr>
            <a:r>
              <a:rPr lang="en-US" sz="2000" dirty="0">
                <a:solidFill>
                  <a:srgbClr val="292521"/>
                </a:solidFill>
                <a:latin typeface="Century Gothic" panose="020B0502020202020204" pitchFamily="34" charset="0"/>
                <a:ea typeface="Century Gothic" panose="020B0502020202020204" pitchFamily="34" charset="0"/>
                <a:cs typeface="Arial" panose="020B0604020202020204" pitchFamily="34" charset="0"/>
              </a:rPr>
              <a:t>Short eBook: </a:t>
            </a:r>
            <a:r>
              <a:rPr lang="en-US" sz="2000" b="1" dirty="0">
                <a:solidFill>
                  <a:srgbClr val="292521"/>
                </a:solidFill>
                <a:latin typeface="Century Gothic" panose="020B0502020202020204" pitchFamily="34" charset="0"/>
                <a:ea typeface="Century Gothic" panose="020B0502020202020204" pitchFamily="34" charset="0"/>
                <a:cs typeface="Arial" panose="020B0604020202020204" pitchFamily="34" charset="0"/>
              </a:rPr>
              <a:t>The Three Biggest Mistakes Interviewers Make  </a:t>
            </a:r>
            <a:r>
              <a:rPr lang="en-US" sz="2000" dirty="0">
                <a:solidFill>
                  <a:srgbClr val="292521"/>
                </a:solidFill>
                <a:latin typeface="Century Gothic" panose="020B0502020202020204" pitchFamily="34" charset="0"/>
                <a:ea typeface="Century Gothic" panose="020B0502020202020204" pitchFamily="34" charset="0"/>
                <a:cs typeface="Arial" panose="020B0604020202020204" pitchFamily="34" charset="0"/>
                <a:hlinkClick r:id="rId5"/>
              </a:rPr>
              <a:t>https://bit.ly/ThreeInterviewMistakes</a:t>
            </a:r>
            <a:endParaRPr lang="en-US" sz="2000" dirty="0">
              <a:solidFill>
                <a:srgbClr val="292521"/>
              </a:solidFill>
              <a:latin typeface="Century Gothic" panose="020B0502020202020204" pitchFamily="34" charset="0"/>
              <a:ea typeface="Century Gothic" panose="020B0502020202020204" pitchFamily="34" charset="0"/>
              <a:cs typeface="Arial" panose="020B0604020202020204" pitchFamily="34" charset="0"/>
            </a:endParaRPr>
          </a:p>
          <a:p>
            <a:pPr marL="342900" indent="-342900">
              <a:lnSpc>
                <a:spcPct val="115000"/>
              </a:lnSpc>
              <a:spcBef>
                <a:spcPts val="750"/>
              </a:spcBef>
              <a:spcAft>
                <a:spcPts val="750"/>
              </a:spcAft>
              <a:buFont typeface="+mj-lt"/>
              <a:buAutoNum type="arabicPeriod"/>
            </a:pPr>
            <a:r>
              <a:rPr lang="en-US" sz="2000" dirty="0">
                <a:solidFill>
                  <a:srgbClr val="292521"/>
                </a:solidFill>
                <a:effectLst/>
                <a:latin typeface="Century Gothic" panose="020B0502020202020204" pitchFamily="34" charset="0"/>
                <a:ea typeface="Century Gothic" panose="020B0502020202020204" pitchFamily="34" charset="0"/>
                <a:cs typeface="Arial" panose="020B0604020202020204" pitchFamily="34" charset="0"/>
              </a:rPr>
              <a:t>PDF Copy:  </a:t>
            </a:r>
            <a:r>
              <a:rPr lang="en-US" sz="2000" b="1" dirty="0">
                <a:solidFill>
                  <a:srgbClr val="292521"/>
                </a:solidFill>
                <a:effectLst/>
                <a:latin typeface="Century Gothic" panose="020B0502020202020204" pitchFamily="34" charset="0"/>
                <a:ea typeface="Century Gothic" panose="020B0502020202020204" pitchFamily="34" charset="0"/>
                <a:cs typeface="Arial" panose="020B0604020202020204" pitchFamily="34" charset="0"/>
              </a:rPr>
              <a:t>How to Hire Superior Performers:</a:t>
            </a:r>
            <a:br>
              <a:rPr lang="en-US" sz="2000" b="1" dirty="0">
                <a:solidFill>
                  <a:srgbClr val="292521"/>
                </a:solidFill>
                <a:effectLst/>
                <a:latin typeface="Century Gothic" panose="020B0502020202020204" pitchFamily="34" charset="0"/>
                <a:ea typeface="Century Gothic" panose="020B0502020202020204" pitchFamily="34" charset="0"/>
                <a:cs typeface="Arial" panose="020B0604020202020204" pitchFamily="34" charset="0"/>
              </a:rPr>
            </a:br>
            <a:r>
              <a:rPr lang="en-US" sz="2000" b="1" dirty="0">
                <a:solidFill>
                  <a:srgbClr val="292521"/>
                </a:solidFill>
                <a:effectLst/>
                <a:latin typeface="Century Gothic" panose="020B0502020202020204" pitchFamily="34" charset="0"/>
                <a:ea typeface="Century Gothic" panose="020B0502020202020204" pitchFamily="34" charset="0"/>
                <a:cs typeface="Arial" panose="020B0604020202020204" pitchFamily="34" charset="0"/>
              </a:rPr>
              <a:t> 70 Best </a:t>
            </a:r>
            <a:r>
              <a:rPr lang="en-US" sz="2000" b="1" dirty="0">
                <a:solidFill>
                  <a:srgbClr val="292521"/>
                </a:solidFill>
                <a:latin typeface="Century Gothic" panose="020B0502020202020204" pitchFamily="34" charset="0"/>
                <a:ea typeface="Century Gothic" panose="020B0502020202020204" pitchFamily="34" charset="0"/>
                <a:cs typeface="Arial" panose="020B0604020202020204" pitchFamily="34" charset="0"/>
              </a:rPr>
              <a:t>Practices </a:t>
            </a:r>
            <a:r>
              <a:rPr lang="en-US" sz="2000" dirty="0">
                <a:solidFill>
                  <a:srgbClr val="292521"/>
                </a:solidFill>
                <a:latin typeface="Century Gothic" panose="020B0502020202020204" pitchFamily="34" charset="0"/>
                <a:ea typeface="Century Gothic" panose="020B0502020202020204" pitchFamily="34" charset="0"/>
                <a:cs typeface="Arial" panose="020B0604020202020204" pitchFamily="34" charset="0"/>
                <a:hlinkClick r:id="rId6"/>
              </a:rPr>
              <a:t>https://bit.ly/SeventyHiringTips</a:t>
            </a:r>
            <a:r>
              <a:rPr lang="en-US" sz="2000" dirty="0">
                <a:solidFill>
                  <a:srgbClr val="292521"/>
                </a:solidFill>
                <a:latin typeface="Century Gothic" panose="020B0502020202020204" pitchFamily="34" charset="0"/>
                <a:ea typeface="Century Gothic" panose="020B0502020202020204" pitchFamily="34" charset="0"/>
                <a:cs typeface="Arial" panose="020B0604020202020204" pitchFamily="34" charset="0"/>
              </a:rPr>
              <a:t> </a:t>
            </a:r>
            <a:endParaRPr lang="en-US" sz="2000" dirty="0">
              <a:solidFill>
                <a:srgbClr val="292521"/>
              </a:solidFill>
              <a:effectLst/>
              <a:latin typeface="Century Gothic" panose="020B0502020202020204" pitchFamily="34" charset="0"/>
              <a:ea typeface="Century Gothic" panose="020B0502020202020204" pitchFamily="34" charset="0"/>
              <a:cs typeface="Arial" panose="020B0604020202020204" pitchFamily="34" charset="0"/>
            </a:endParaRPr>
          </a:p>
          <a:p>
            <a:pPr marL="342900" indent="-342900">
              <a:lnSpc>
                <a:spcPct val="115000"/>
              </a:lnSpc>
              <a:spcBef>
                <a:spcPts val="750"/>
              </a:spcBef>
              <a:spcAft>
                <a:spcPts val="750"/>
              </a:spcAft>
              <a:buFont typeface="+mj-lt"/>
              <a:buAutoNum type="arabicPeriod"/>
            </a:pPr>
            <a:r>
              <a:rPr lang="en-US" sz="2000" b="1" dirty="0">
                <a:solidFill>
                  <a:srgbClr val="292521"/>
                </a:solidFill>
                <a:latin typeface="Century Gothic" panose="020B0502020202020204" pitchFamily="34" charset="0"/>
                <a:ea typeface="Century Gothic" panose="020B0502020202020204" pitchFamily="34" charset="0"/>
                <a:cs typeface="Arial" panose="020B0604020202020204" pitchFamily="34" charset="0"/>
              </a:rPr>
              <a:t>Top 13 Interview Mistakes Quiz: </a:t>
            </a:r>
            <a:r>
              <a:rPr lang="en-US" sz="2000" dirty="0">
                <a:solidFill>
                  <a:srgbClr val="292521"/>
                </a:solidFill>
                <a:latin typeface="Century Gothic" panose="020B0502020202020204" pitchFamily="34" charset="0"/>
                <a:ea typeface="Century Gothic" panose="020B0502020202020204" pitchFamily="34" charset="0"/>
                <a:cs typeface="Arial" panose="020B0604020202020204" pitchFamily="34" charset="0"/>
                <a:hlinkClick r:id="rId7"/>
              </a:rPr>
              <a:t>www.pricelessprofessional.com/13mistakes</a:t>
            </a:r>
            <a:endParaRPr lang="en-US" sz="2000" dirty="0">
              <a:solidFill>
                <a:srgbClr val="292521"/>
              </a:solidFill>
              <a:latin typeface="Century Gothic" panose="020B0502020202020204" pitchFamily="34" charset="0"/>
              <a:ea typeface="Century Gothic" panose="020B0502020202020204" pitchFamily="34" charset="0"/>
              <a:cs typeface="Arial" panose="020B0604020202020204" pitchFamily="34" charset="0"/>
            </a:endParaRPr>
          </a:p>
          <a:p>
            <a:pPr marL="342900" indent="-342900">
              <a:lnSpc>
                <a:spcPct val="115000"/>
              </a:lnSpc>
              <a:spcBef>
                <a:spcPts val="750"/>
              </a:spcBef>
              <a:spcAft>
                <a:spcPts val="750"/>
              </a:spcAft>
              <a:buFont typeface="+mj-lt"/>
              <a:buAutoNum type="arabicPeriod"/>
            </a:pPr>
            <a:r>
              <a:rPr lang="en-US" sz="2000" b="1" dirty="0">
                <a:solidFill>
                  <a:srgbClr val="292521"/>
                </a:solidFill>
                <a:effectLst/>
                <a:latin typeface="Century Gothic" panose="020B0502020202020204" pitchFamily="34" charset="0"/>
                <a:ea typeface="Century Gothic" panose="020B0502020202020204" pitchFamily="34" charset="0"/>
                <a:cs typeface="Arial" panose="020B0604020202020204" pitchFamily="34" charset="0"/>
              </a:rPr>
              <a:t>Conducting Revealing Reference Checks</a:t>
            </a:r>
          </a:p>
          <a:p>
            <a:pPr marL="342900" marR="0" lvl="0" indent="-342900">
              <a:lnSpc>
                <a:spcPct val="115000"/>
              </a:lnSpc>
              <a:spcBef>
                <a:spcPts val="750"/>
              </a:spcBef>
              <a:spcAft>
                <a:spcPts val="750"/>
              </a:spcAft>
              <a:buFont typeface="+mj-lt"/>
              <a:buAutoNum type="arabicPeriod"/>
            </a:pPr>
            <a:r>
              <a:rPr lang="en-US" sz="2000" b="1" dirty="0">
                <a:solidFill>
                  <a:srgbClr val="292521"/>
                </a:solidFill>
                <a:latin typeface="Century Gothic" panose="020B0502020202020204" pitchFamily="34" charset="0"/>
                <a:ea typeface="Century Gothic" panose="020B0502020202020204" pitchFamily="34" charset="0"/>
                <a:cs typeface="Arial" panose="020B0604020202020204" pitchFamily="34" charset="0"/>
              </a:rPr>
              <a:t>Podcast: </a:t>
            </a:r>
            <a:r>
              <a:rPr lang="en-US" sz="2000" dirty="0">
                <a:solidFill>
                  <a:srgbClr val="292521"/>
                </a:solidFill>
                <a:latin typeface="Century Gothic" panose="020B0502020202020204" pitchFamily="34" charset="0"/>
                <a:ea typeface="Century Gothic" panose="020B0502020202020204" pitchFamily="34" charset="0"/>
                <a:cs typeface="Arial" panose="020B0604020202020204" pitchFamily="34" charset="0"/>
                <a:hlinkClick r:id="rId8"/>
              </a:rPr>
              <a:t>www.WakeUpEagerWorkforce.com</a:t>
            </a:r>
            <a:endParaRPr lang="en-US" sz="2000" dirty="0">
              <a:solidFill>
                <a:srgbClr val="292521"/>
              </a:solidFill>
              <a:effectLst/>
              <a:latin typeface="Century Gothic" panose="020B0502020202020204" pitchFamily="34" charset="0"/>
              <a:ea typeface="Century Gothic" panose="020B0502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EA0E9B0C-616B-4F62-92E2-E3A7E603A0EB}"/>
              </a:ext>
            </a:extLst>
          </p:cNvPr>
          <p:cNvPicPr>
            <a:picLocks noChangeAspect="1"/>
          </p:cNvPicPr>
          <p:nvPr/>
        </p:nvPicPr>
        <p:blipFill>
          <a:blip r:embed="rId9"/>
          <a:stretch>
            <a:fillRect/>
          </a:stretch>
        </p:blipFill>
        <p:spPr>
          <a:xfrm>
            <a:off x="37671" y="4503472"/>
            <a:ext cx="1608158" cy="1409180"/>
          </a:xfrm>
          <a:prstGeom prst="rect">
            <a:avLst/>
          </a:prstGeom>
        </p:spPr>
      </p:pic>
    </p:spTree>
    <p:extLst>
      <p:ext uri="{BB962C8B-B14F-4D97-AF65-F5344CB8AC3E}">
        <p14:creationId xmlns:p14="http://schemas.microsoft.com/office/powerpoint/2010/main" val="385008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2" descr="happy driver">
            <a:extLst>
              <a:ext uri="{FF2B5EF4-FFF2-40B4-BE49-F238E27FC236}">
                <a16:creationId xmlns:a16="http://schemas.microsoft.com/office/drawing/2014/main" id="{09D36EE9-23B6-4D40-B5D9-9F56C751F98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746"/>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A583CE7E-F299-455D-9B86-C63D3E9A296A}"/>
              </a:ext>
            </a:extLst>
          </p:cNvPr>
          <p:cNvSpPr txBox="1">
            <a:spLocks/>
          </p:cNvSpPr>
          <p:nvPr/>
        </p:nvSpPr>
        <p:spPr>
          <a:xfrm>
            <a:off x="174171" y="3662361"/>
            <a:ext cx="12511314" cy="290051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spcAft>
                <a:spcPts val="600"/>
              </a:spcAft>
            </a:pPr>
            <a:r>
              <a:rPr lang="en-US" sz="4800" dirty="0" err="1">
                <a:solidFill>
                  <a:srgbClr val="FFFFFF"/>
                </a:solidFill>
              </a:rPr>
              <a:t>TriMetrix</a:t>
            </a:r>
            <a:r>
              <a:rPr lang="en-US" sz="6000" dirty="0">
                <a:solidFill>
                  <a:srgbClr val="FFFFFF"/>
                </a:solidFill>
              </a:rPr>
              <a:t> Helps You Focus on Fit…</a:t>
            </a:r>
          </a:p>
        </p:txBody>
      </p:sp>
    </p:spTree>
    <p:extLst>
      <p:ext uri="{BB962C8B-B14F-4D97-AF65-F5344CB8AC3E}">
        <p14:creationId xmlns:p14="http://schemas.microsoft.com/office/powerpoint/2010/main" val="1410121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3213" y="1613118"/>
            <a:ext cx="10227212" cy="3631763"/>
          </a:xfrm>
          <a:prstGeom prst="rect">
            <a:avLst/>
          </a:prstGeom>
        </p:spPr>
        <p:txBody>
          <a:bodyPr wrap="square">
            <a:spAutoFit/>
          </a:bodyPr>
          <a:lstStyle/>
          <a:p>
            <a:pPr algn="ctr"/>
            <a:r>
              <a:rPr lang="en-US" sz="4000" i="1" dirty="0"/>
              <a:t>“</a:t>
            </a:r>
            <a:r>
              <a:rPr lang="en-US" sz="3600" i="1" dirty="0"/>
              <a:t>Are they going to be </a:t>
            </a:r>
            <a:r>
              <a:rPr lang="en-US" sz="3600" b="1" i="1" dirty="0"/>
              <a:t>happy</a:t>
            </a:r>
            <a:r>
              <a:rPr lang="en-US" sz="3600" i="1" dirty="0"/>
              <a:t>? </a:t>
            </a:r>
            <a:br>
              <a:rPr lang="en-US" sz="3600" i="1" dirty="0"/>
            </a:br>
            <a:r>
              <a:rPr lang="en-US" sz="3600" i="1" dirty="0"/>
              <a:t>Are they going to be </a:t>
            </a:r>
            <a:r>
              <a:rPr lang="en-US" sz="3600" b="1" i="1" dirty="0"/>
              <a:t>productive</a:t>
            </a:r>
            <a:r>
              <a:rPr lang="en-US" sz="3600" i="1" dirty="0"/>
              <a:t>? </a:t>
            </a:r>
            <a:br>
              <a:rPr lang="en-US" sz="3600" i="1" dirty="0"/>
            </a:br>
            <a:r>
              <a:rPr lang="en-US" sz="3600" i="1" dirty="0"/>
              <a:t>Will they want to </a:t>
            </a:r>
            <a:r>
              <a:rPr lang="en-US" sz="3600" b="1" i="1" dirty="0"/>
              <a:t>stay</a:t>
            </a:r>
            <a:r>
              <a:rPr lang="en-US" sz="3600" i="1" dirty="0"/>
              <a:t>? </a:t>
            </a:r>
            <a:br>
              <a:rPr lang="en-US" sz="3600" i="1" dirty="0"/>
            </a:br>
            <a:r>
              <a:rPr lang="en-US" sz="3600" i="1" dirty="0"/>
              <a:t>Will they </a:t>
            </a:r>
            <a:r>
              <a:rPr lang="en-US" sz="3600" b="1" i="1" dirty="0"/>
              <a:t>own their job</a:t>
            </a:r>
            <a:r>
              <a:rPr lang="en-US" sz="3600" i="1" dirty="0"/>
              <a:t>? </a:t>
            </a:r>
            <a:br>
              <a:rPr lang="en-US" sz="3600" i="1" dirty="0"/>
            </a:br>
            <a:r>
              <a:rPr lang="en-US" sz="3600" i="1" dirty="0"/>
              <a:t>Will they </a:t>
            </a:r>
            <a:r>
              <a:rPr lang="en-US" sz="3600" b="1" i="1" dirty="0"/>
              <a:t>contribute their talent generously</a:t>
            </a:r>
            <a:r>
              <a:rPr lang="en-US" sz="3600" i="1" dirty="0"/>
              <a:t>?”</a:t>
            </a:r>
          </a:p>
          <a:p>
            <a:pPr algn="ctr"/>
            <a:endParaRPr lang="en-US" b="1" dirty="0">
              <a:solidFill>
                <a:srgbClr val="C00000"/>
              </a:solidFill>
            </a:endParaRPr>
          </a:p>
          <a:p>
            <a:pPr algn="ctr"/>
            <a:r>
              <a:rPr lang="en-US" b="1" dirty="0"/>
              <a:t>Dr. Robert S. Hartman</a:t>
            </a:r>
          </a:p>
          <a:p>
            <a:pPr algn="ctr"/>
            <a:r>
              <a:rPr lang="en-US" sz="1000" b="1" dirty="0"/>
              <a:t>Founder of the Science of Axiology</a:t>
            </a:r>
          </a:p>
        </p:txBody>
      </p:sp>
      <p:sp>
        <p:nvSpPr>
          <p:cNvPr id="2" name="TextBox 1"/>
          <p:cNvSpPr txBox="1"/>
          <p:nvPr/>
        </p:nvSpPr>
        <p:spPr>
          <a:xfrm>
            <a:off x="3526330" y="241101"/>
            <a:ext cx="9903274" cy="769441"/>
          </a:xfrm>
          <a:prstGeom prst="rect">
            <a:avLst/>
          </a:prstGeom>
          <a:noFill/>
        </p:spPr>
        <p:txBody>
          <a:bodyPr wrap="square" rtlCol="0">
            <a:spAutoFit/>
          </a:bodyPr>
          <a:lstStyle/>
          <a:p>
            <a:r>
              <a:rPr lang="en-US" sz="4400" dirty="0"/>
              <a:t>You Must Know:</a:t>
            </a:r>
          </a:p>
        </p:txBody>
      </p:sp>
      <p:sp>
        <p:nvSpPr>
          <p:cNvPr id="5" name="TextBox 4">
            <a:extLst>
              <a:ext uri="{FF2B5EF4-FFF2-40B4-BE49-F238E27FC236}">
                <a16:creationId xmlns:a16="http://schemas.microsoft.com/office/drawing/2014/main" id="{B438095F-9E76-4352-9607-671196DF8FBD}"/>
              </a:ext>
            </a:extLst>
          </p:cNvPr>
          <p:cNvSpPr txBox="1"/>
          <p:nvPr/>
        </p:nvSpPr>
        <p:spPr>
          <a:xfrm>
            <a:off x="629529" y="5913372"/>
            <a:ext cx="7144042" cy="814181"/>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998621AD-1AF1-49B5-9C0C-AD3833987A97}"/>
              </a:ext>
            </a:extLst>
          </p:cNvPr>
          <p:cNvSpPr txBox="1"/>
          <p:nvPr/>
        </p:nvSpPr>
        <p:spPr>
          <a:xfrm>
            <a:off x="9467557" y="5913372"/>
            <a:ext cx="2094914" cy="71251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443855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19" y="-50894"/>
            <a:ext cx="12309252" cy="1325563"/>
          </a:xfrm>
        </p:spPr>
        <p:txBody>
          <a:bodyPr/>
          <a:lstStyle/>
          <a:p>
            <a:r>
              <a:rPr lang="en-US" dirty="0"/>
              <a:t>Five Areas That Impact Performance: </a:t>
            </a:r>
          </a:p>
        </p:txBody>
      </p:sp>
      <p:sp>
        <p:nvSpPr>
          <p:cNvPr id="12" name="Rectangle 11"/>
          <p:cNvSpPr/>
          <p:nvPr/>
        </p:nvSpPr>
        <p:spPr>
          <a:xfrm>
            <a:off x="7105273" y="2392168"/>
            <a:ext cx="4869105" cy="1938992"/>
          </a:xfrm>
          <a:prstGeom prst="rect">
            <a:avLst/>
          </a:prstGeom>
        </p:spPr>
        <p:txBody>
          <a:bodyPr wrap="square">
            <a:spAutoFit/>
          </a:bodyPr>
          <a:lstStyle/>
          <a:p>
            <a:pPr algn="ctr"/>
            <a:r>
              <a:rPr lang="en-US" sz="2400" u="sng" dirty="0">
                <a:solidFill>
                  <a:srgbClr val="EF3D51"/>
                </a:solidFill>
              </a:rPr>
              <a:t>HOW WE DRIVE - DISC</a:t>
            </a:r>
          </a:p>
          <a:p>
            <a:pPr algn="ctr"/>
            <a:r>
              <a:rPr lang="en-US" sz="2400" b="1" dirty="0">
                <a:solidFill>
                  <a:srgbClr val="EF3D51"/>
                </a:solidFill>
              </a:rPr>
              <a:t>Communication </a:t>
            </a:r>
            <a:br>
              <a:rPr lang="en-US" sz="2400" b="1" dirty="0">
                <a:solidFill>
                  <a:srgbClr val="EF3D51"/>
                </a:solidFill>
              </a:rPr>
            </a:br>
            <a:r>
              <a:rPr lang="en-US" sz="2400" b="1" dirty="0">
                <a:solidFill>
                  <a:srgbClr val="EF3D51"/>
                </a:solidFill>
              </a:rPr>
              <a:t>&amp; Interaction Style</a:t>
            </a:r>
            <a:br>
              <a:rPr lang="en-US" sz="2400" b="1" dirty="0">
                <a:solidFill>
                  <a:srgbClr val="F37124"/>
                </a:solidFill>
              </a:rPr>
            </a:br>
            <a:br>
              <a:rPr lang="en-US" sz="2400" b="1" dirty="0">
                <a:solidFill>
                  <a:srgbClr val="F37124"/>
                </a:solidFill>
              </a:rPr>
            </a:br>
            <a:endParaRPr lang="en-US" sz="2400" b="1" dirty="0">
              <a:solidFill>
                <a:srgbClr val="F37124"/>
              </a:solidFill>
            </a:endParaRPr>
          </a:p>
        </p:txBody>
      </p:sp>
      <p:sp>
        <p:nvSpPr>
          <p:cNvPr id="15" name="Rectangle 14"/>
          <p:cNvSpPr/>
          <p:nvPr/>
        </p:nvSpPr>
        <p:spPr>
          <a:xfrm>
            <a:off x="3780109" y="3921831"/>
            <a:ext cx="4722248" cy="1754326"/>
          </a:xfrm>
          <a:prstGeom prst="rect">
            <a:avLst/>
          </a:prstGeom>
        </p:spPr>
        <p:txBody>
          <a:bodyPr wrap="square">
            <a:spAutoFit/>
          </a:bodyPr>
          <a:lstStyle/>
          <a:p>
            <a:pPr algn="ctr"/>
            <a:r>
              <a:rPr lang="en-US" sz="2400" u="sng" dirty="0">
                <a:solidFill>
                  <a:srgbClr val="F37124"/>
                </a:solidFill>
              </a:rPr>
              <a:t>GAS IN TANK - PIAV</a:t>
            </a:r>
          </a:p>
          <a:p>
            <a:pPr algn="ctr"/>
            <a:r>
              <a:rPr lang="en-US" sz="2400" b="1" dirty="0">
                <a:solidFill>
                  <a:srgbClr val="EF3D51"/>
                </a:solidFill>
              </a:rPr>
              <a:t>Motivation, Values and </a:t>
            </a:r>
            <a:br>
              <a:rPr lang="en-US" sz="2400" b="1" dirty="0">
                <a:solidFill>
                  <a:srgbClr val="EF3D51"/>
                </a:solidFill>
              </a:rPr>
            </a:br>
            <a:r>
              <a:rPr lang="en-US" sz="2400" b="1" dirty="0">
                <a:solidFill>
                  <a:srgbClr val="EF3D51"/>
                </a:solidFill>
              </a:rPr>
              <a:t>Interest in the Work</a:t>
            </a:r>
            <a:endParaRPr lang="en-US" sz="2400" dirty="0">
              <a:solidFill>
                <a:srgbClr val="EF3D51"/>
              </a:solidFill>
            </a:endParaRPr>
          </a:p>
          <a:p>
            <a:pPr algn="ctr"/>
            <a:endParaRPr lang="en-US" b="1" u="sng" dirty="0">
              <a:solidFill>
                <a:srgbClr val="C00000"/>
              </a:solidFill>
            </a:endParaRPr>
          </a:p>
          <a:p>
            <a:pPr algn="ctr"/>
            <a:endParaRPr lang="en-US" b="1" u="sng" dirty="0">
              <a:solidFill>
                <a:srgbClr val="C00000"/>
              </a:solidFill>
            </a:endParaRPr>
          </a:p>
        </p:txBody>
      </p:sp>
      <p:sp>
        <p:nvSpPr>
          <p:cNvPr id="3" name="Rectangle 2"/>
          <p:cNvSpPr/>
          <p:nvPr/>
        </p:nvSpPr>
        <p:spPr>
          <a:xfrm>
            <a:off x="70819" y="1254668"/>
            <a:ext cx="4992071" cy="2308324"/>
          </a:xfrm>
          <a:prstGeom prst="rect">
            <a:avLst/>
          </a:prstGeom>
        </p:spPr>
        <p:txBody>
          <a:bodyPr wrap="none">
            <a:spAutoFit/>
          </a:bodyPr>
          <a:lstStyle/>
          <a:p>
            <a:pPr algn="ctr"/>
            <a:endParaRPr lang="en-US" sz="2400" u="sng" dirty="0"/>
          </a:p>
          <a:p>
            <a:pPr algn="ctr"/>
            <a:endParaRPr lang="en-US" sz="2400" u="sng" dirty="0"/>
          </a:p>
          <a:p>
            <a:pPr algn="ctr"/>
            <a:endParaRPr lang="en-US" sz="2400" u="sng" dirty="0"/>
          </a:p>
          <a:p>
            <a:pPr algn="ctr"/>
            <a:r>
              <a:rPr lang="en-US" sz="2400" u="sng" dirty="0"/>
              <a:t>ROADS TRAVELED/FUTURE PLANS</a:t>
            </a:r>
          </a:p>
          <a:p>
            <a:pPr algn="ctr"/>
            <a:r>
              <a:rPr lang="en-US" sz="2400" b="1" dirty="0">
                <a:solidFill>
                  <a:srgbClr val="EF3D51"/>
                </a:solidFill>
              </a:rPr>
              <a:t>Background, Experience/</a:t>
            </a:r>
            <a:br>
              <a:rPr lang="en-US" sz="2400" b="1" dirty="0">
                <a:solidFill>
                  <a:srgbClr val="EF3D51"/>
                </a:solidFill>
              </a:rPr>
            </a:br>
            <a:r>
              <a:rPr lang="en-US" sz="2400" b="1" dirty="0">
                <a:solidFill>
                  <a:srgbClr val="EF3D51"/>
                </a:solidFill>
              </a:rPr>
              <a:t>Knowledge &amp; Future Goals</a:t>
            </a:r>
          </a:p>
        </p:txBody>
      </p:sp>
      <p:sp>
        <p:nvSpPr>
          <p:cNvPr id="8" name="TextBox 7">
            <a:extLst>
              <a:ext uri="{FF2B5EF4-FFF2-40B4-BE49-F238E27FC236}">
                <a16:creationId xmlns:a16="http://schemas.microsoft.com/office/drawing/2014/main" id="{C386166A-DF06-47C5-9542-F828C846287D}"/>
              </a:ext>
            </a:extLst>
          </p:cNvPr>
          <p:cNvSpPr txBox="1"/>
          <p:nvPr/>
        </p:nvSpPr>
        <p:spPr>
          <a:xfrm>
            <a:off x="629529" y="5913372"/>
            <a:ext cx="7144042" cy="814181"/>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A4F73AA5-2AAA-4695-B0A6-D06A011B95FA}"/>
              </a:ext>
            </a:extLst>
          </p:cNvPr>
          <p:cNvSpPr txBox="1"/>
          <p:nvPr/>
        </p:nvSpPr>
        <p:spPr>
          <a:xfrm>
            <a:off x="9467557" y="5913372"/>
            <a:ext cx="2094914" cy="712511"/>
          </a:xfrm>
          <a:prstGeom prst="rect">
            <a:avLst/>
          </a:prstGeom>
          <a:solidFill>
            <a:schemeClr val="bg1"/>
          </a:solidFill>
        </p:spPr>
        <p:txBody>
          <a:bodyPr wrap="square" rtlCol="0">
            <a:spAutoFit/>
          </a:bodyPr>
          <a:lstStyle/>
          <a:p>
            <a:endParaRPr lang="en-US" dirty="0"/>
          </a:p>
        </p:txBody>
      </p:sp>
      <p:sp>
        <p:nvSpPr>
          <p:cNvPr id="10" name="Rectangle 9">
            <a:extLst>
              <a:ext uri="{FF2B5EF4-FFF2-40B4-BE49-F238E27FC236}">
                <a16:creationId xmlns:a16="http://schemas.microsoft.com/office/drawing/2014/main" id="{D695AC9D-1F74-49C3-A430-EDAF1F6A4CA2}"/>
              </a:ext>
            </a:extLst>
          </p:cNvPr>
          <p:cNvSpPr/>
          <p:nvPr/>
        </p:nvSpPr>
        <p:spPr>
          <a:xfrm>
            <a:off x="-327596" y="5334911"/>
            <a:ext cx="4869105" cy="1200329"/>
          </a:xfrm>
          <a:prstGeom prst="rect">
            <a:avLst/>
          </a:prstGeom>
        </p:spPr>
        <p:txBody>
          <a:bodyPr wrap="square">
            <a:spAutoFit/>
          </a:bodyPr>
          <a:lstStyle/>
          <a:p>
            <a:pPr algn="ctr"/>
            <a:r>
              <a:rPr lang="en-US" sz="2400" u="sng" dirty="0">
                <a:solidFill>
                  <a:srgbClr val="D43D6F"/>
                </a:solidFill>
              </a:rPr>
              <a:t>HORSEPOWER – AXIOLOGY</a:t>
            </a:r>
            <a:br>
              <a:rPr lang="en-US" sz="2400" b="1" dirty="0">
                <a:solidFill>
                  <a:srgbClr val="EF3D51"/>
                </a:solidFill>
              </a:rPr>
            </a:br>
            <a:r>
              <a:rPr lang="en-US" sz="2400" b="1" dirty="0">
                <a:solidFill>
                  <a:srgbClr val="EF3D51"/>
                </a:solidFill>
              </a:rPr>
              <a:t>Personal Skills &amp; </a:t>
            </a:r>
            <a:br>
              <a:rPr lang="en-US" sz="2400" b="1" dirty="0">
                <a:solidFill>
                  <a:srgbClr val="EF3D51"/>
                </a:solidFill>
              </a:rPr>
            </a:br>
            <a:r>
              <a:rPr lang="en-US" sz="2400" b="1" dirty="0">
                <a:solidFill>
                  <a:srgbClr val="EF3D51"/>
                </a:solidFill>
              </a:rPr>
              <a:t>Acumen</a:t>
            </a:r>
          </a:p>
        </p:txBody>
      </p:sp>
      <p:pic>
        <p:nvPicPr>
          <p:cNvPr id="5" name="Picture 4">
            <a:extLst>
              <a:ext uri="{FF2B5EF4-FFF2-40B4-BE49-F238E27FC236}">
                <a16:creationId xmlns:a16="http://schemas.microsoft.com/office/drawing/2014/main" id="{CB89380A-ADC8-4D60-92E2-4AE703488946}"/>
              </a:ext>
            </a:extLst>
          </p:cNvPr>
          <p:cNvPicPr>
            <a:picLocks noChangeAspect="1"/>
          </p:cNvPicPr>
          <p:nvPr/>
        </p:nvPicPr>
        <p:blipFill>
          <a:blip r:embed="rId2"/>
          <a:stretch>
            <a:fillRect/>
          </a:stretch>
        </p:blipFill>
        <p:spPr>
          <a:xfrm>
            <a:off x="5318273" y="2769785"/>
            <a:ext cx="1645919" cy="1097324"/>
          </a:xfrm>
          <a:prstGeom prst="rect">
            <a:avLst/>
          </a:prstGeom>
        </p:spPr>
      </p:pic>
      <p:pic>
        <p:nvPicPr>
          <p:cNvPr id="13" name="Picture 12">
            <a:extLst>
              <a:ext uri="{FF2B5EF4-FFF2-40B4-BE49-F238E27FC236}">
                <a16:creationId xmlns:a16="http://schemas.microsoft.com/office/drawing/2014/main" id="{5685EF13-4BFE-4B04-9E69-B16DA1156034}"/>
              </a:ext>
            </a:extLst>
          </p:cNvPr>
          <p:cNvPicPr>
            <a:picLocks noChangeAspect="1"/>
          </p:cNvPicPr>
          <p:nvPr/>
        </p:nvPicPr>
        <p:blipFill>
          <a:blip r:embed="rId3"/>
          <a:stretch>
            <a:fillRect/>
          </a:stretch>
        </p:blipFill>
        <p:spPr>
          <a:xfrm>
            <a:off x="8393909" y="1313973"/>
            <a:ext cx="2291831" cy="1044576"/>
          </a:xfrm>
          <a:prstGeom prst="rect">
            <a:avLst/>
          </a:prstGeom>
        </p:spPr>
      </p:pic>
      <p:pic>
        <p:nvPicPr>
          <p:cNvPr id="16" name="Picture 15">
            <a:extLst>
              <a:ext uri="{FF2B5EF4-FFF2-40B4-BE49-F238E27FC236}">
                <a16:creationId xmlns:a16="http://schemas.microsoft.com/office/drawing/2014/main" id="{56A02F78-A929-4F99-9518-82D2579979B3}"/>
              </a:ext>
            </a:extLst>
          </p:cNvPr>
          <p:cNvPicPr>
            <a:picLocks noChangeAspect="1"/>
          </p:cNvPicPr>
          <p:nvPr/>
        </p:nvPicPr>
        <p:blipFill>
          <a:blip r:embed="rId4"/>
          <a:stretch>
            <a:fillRect/>
          </a:stretch>
        </p:blipFill>
        <p:spPr>
          <a:xfrm>
            <a:off x="1266347" y="4215071"/>
            <a:ext cx="1603717" cy="1053129"/>
          </a:xfrm>
          <a:prstGeom prst="rect">
            <a:avLst/>
          </a:prstGeom>
        </p:spPr>
      </p:pic>
      <p:sp>
        <p:nvSpPr>
          <p:cNvPr id="24" name="TextBox 23">
            <a:extLst>
              <a:ext uri="{FF2B5EF4-FFF2-40B4-BE49-F238E27FC236}">
                <a16:creationId xmlns:a16="http://schemas.microsoft.com/office/drawing/2014/main" id="{FE784CA3-96BD-4CD2-A56C-27EF9022B818}"/>
              </a:ext>
            </a:extLst>
          </p:cNvPr>
          <p:cNvSpPr txBox="1"/>
          <p:nvPr/>
        </p:nvSpPr>
        <p:spPr>
          <a:xfrm>
            <a:off x="7335570" y="5334911"/>
            <a:ext cx="4545706" cy="1107996"/>
          </a:xfrm>
          <a:prstGeom prst="rect">
            <a:avLst/>
          </a:prstGeom>
          <a:noFill/>
        </p:spPr>
        <p:txBody>
          <a:bodyPr wrap="square" rtlCol="0">
            <a:spAutoFit/>
          </a:bodyPr>
          <a:lstStyle/>
          <a:p>
            <a:pPr algn="ctr"/>
            <a:r>
              <a:rPr lang="en-US" sz="2400" u="sng" dirty="0"/>
              <a:t>GARAGE/WHERE PARKED</a:t>
            </a:r>
          </a:p>
          <a:p>
            <a:pPr algn="ctr"/>
            <a:r>
              <a:rPr lang="en-US" sz="2400" b="1" dirty="0">
                <a:solidFill>
                  <a:srgbClr val="EF3D51"/>
                </a:solidFill>
              </a:rPr>
              <a:t>Culture &amp; Team</a:t>
            </a:r>
            <a:br>
              <a:rPr lang="en-US" b="1" dirty="0">
                <a:solidFill>
                  <a:srgbClr val="C00000"/>
                </a:solidFill>
              </a:rPr>
            </a:br>
            <a:endParaRPr lang="en-US" b="1" u="sng" dirty="0">
              <a:solidFill>
                <a:srgbClr val="C00000"/>
              </a:solidFill>
            </a:endParaRPr>
          </a:p>
        </p:txBody>
      </p:sp>
      <p:pic>
        <p:nvPicPr>
          <p:cNvPr id="7" name="Picture 6" descr="Icon&#10;&#10;Description automatically generated">
            <a:extLst>
              <a:ext uri="{FF2B5EF4-FFF2-40B4-BE49-F238E27FC236}">
                <a16:creationId xmlns:a16="http://schemas.microsoft.com/office/drawing/2014/main" id="{EE145D6F-B439-5A41-B9B3-132C4D4788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148" y="1172396"/>
            <a:ext cx="1719214" cy="1132498"/>
          </a:xfrm>
          <a:prstGeom prst="rect">
            <a:avLst/>
          </a:prstGeom>
        </p:spPr>
      </p:pic>
      <p:pic>
        <p:nvPicPr>
          <p:cNvPr id="14" name="Picture 13" descr="Icon&#10;&#10;Description automatically generated">
            <a:extLst>
              <a:ext uri="{FF2B5EF4-FFF2-40B4-BE49-F238E27FC236}">
                <a16:creationId xmlns:a16="http://schemas.microsoft.com/office/drawing/2014/main" id="{9435B6C7-AB33-164C-834D-5BA027F23F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9724" y="4189883"/>
            <a:ext cx="1600200" cy="1054100"/>
          </a:xfrm>
          <a:prstGeom prst="rect">
            <a:avLst/>
          </a:prstGeom>
        </p:spPr>
      </p:pic>
    </p:spTree>
    <p:extLst>
      <p:ext uri="{BB962C8B-B14F-4D97-AF65-F5344CB8AC3E}">
        <p14:creationId xmlns:p14="http://schemas.microsoft.com/office/powerpoint/2010/main" val="198565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3" grpId="0"/>
      <p:bldP spid="10"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2387" y="4407496"/>
            <a:ext cx="10906008" cy="111541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dirty="0">
                <a:latin typeface="+mj-lt"/>
                <a:ea typeface="+mj-ea"/>
                <a:cs typeface="+mj-cs"/>
              </a:rPr>
              <a:t>Hiring with </a:t>
            </a:r>
            <a:r>
              <a:rPr lang="en-US" sz="3200" b="1" dirty="0" err="1">
                <a:latin typeface="+mj-lt"/>
                <a:ea typeface="+mj-ea"/>
                <a:cs typeface="+mj-cs"/>
              </a:rPr>
              <a:t>TriMetrix</a:t>
            </a:r>
            <a:r>
              <a:rPr lang="en-US" sz="3200" b="1" dirty="0">
                <a:latin typeface="+mj-lt"/>
                <a:ea typeface="+mj-ea"/>
                <a:cs typeface="+mj-cs"/>
              </a:rPr>
              <a:t> - Video Three (of Three) </a:t>
            </a:r>
          </a:p>
          <a:p>
            <a:pPr algn="ctr">
              <a:lnSpc>
                <a:spcPct val="90000"/>
              </a:lnSpc>
              <a:spcBef>
                <a:spcPct val="0"/>
              </a:spcBef>
              <a:spcAft>
                <a:spcPts val="600"/>
              </a:spcAft>
            </a:pPr>
            <a:endParaRPr lang="en-US" sz="2400" b="1" dirty="0">
              <a:latin typeface="+mj-lt"/>
              <a:ea typeface="+mj-ea"/>
              <a:cs typeface="+mj-cs"/>
            </a:endParaRPr>
          </a:p>
          <a:p>
            <a:pPr algn="ctr">
              <a:lnSpc>
                <a:spcPct val="90000"/>
              </a:lnSpc>
              <a:spcBef>
                <a:spcPct val="0"/>
              </a:spcBef>
              <a:spcAft>
                <a:spcPts val="600"/>
              </a:spcAft>
            </a:pPr>
            <a:endParaRPr lang="en-US" sz="1500" b="1" dirty="0">
              <a:latin typeface="+mj-lt"/>
              <a:ea typeface="+mj-ea"/>
              <a:cs typeface="+mj-cs"/>
            </a:endParaRPr>
          </a:p>
        </p:txBody>
      </p:sp>
      <p:pic>
        <p:nvPicPr>
          <p:cNvPr id="7" name="Picture 6">
            <a:extLst>
              <a:ext uri="{FF2B5EF4-FFF2-40B4-BE49-F238E27FC236}">
                <a16:creationId xmlns:a16="http://schemas.microsoft.com/office/drawing/2014/main" id="{6A6A9833-53A5-4027-A523-7619BA61F04B}"/>
              </a:ext>
            </a:extLst>
          </p:cNvPr>
          <p:cNvPicPr>
            <a:picLocks noChangeAspect="1"/>
          </p:cNvPicPr>
          <p:nvPr/>
        </p:nvPicPr>
        <p:blipFill>
          <a:blip r:embed="rId3"/>
          <a:stretch>
            <a:fillRect/>
          </a:stretch>
        </p:blipFill>
        <p:spPr>
          <a:xfrm>
            <a:off x="481946" y="1704645"/>
            <a:ext cx="3529109" cy="1318772"/>
          </a:xfrm>
          <a:prstGeom prst="rect">
            <a:avLst/>
          </a:prstGeom>
        </p:spPr>
      </p:pic>
      <p:pic>
        <p:nvPicPr>
          <p:cNvPr id="1026" name="Picture 2">
            <a:extLst>
              <a:ext uri="{FF2B5EF4-FFF2-40B4-BE49-F238E27FC236}">
                <a16:creationId xmlns:a16="http://schemas.microsoft.com/office/drawing/2014/main" id="{7E4B929B-AFCE-4BB1-8487-1547CB57FEA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63255" y="736649"/>
            <a:ext cx="3317692" cy="31002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id="{FDF249A7-8A3F-44BC-BAFF-AE121CC9EB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9200" y="2055771"/>
            <a:ext cx="2868168" cy="810257"/>
          </a:xfrm>
          <a:prstGeom prst="rect">
            <a:avLst/>
          </a:prstGeom>
        </p:spPr>
      </p:pic>
      <p:sp>
        <p:nvSpPr>
          <p:cNvPr id="2" name="TextBox 1">
            <a:extLst>
              <a:ext uri="{FF2B5EF4-FFF2-40B4-BE49-F238E27FC236}">
                <a16:creationId xmlns:a16="http://schemas.microsoft.com/office/drawing/2014/main" id="{53FA80EB-84FD-4739-8E8A-1F3621315D31}"/>
              </a:ext>
            </a:extLst>
          </p:cNvPr>
          <p:cNvSpPr txBox="1"/>
          <p:nvPr/>
        </p:nvSpPr>
        <p:spPr>
          <a:xfrm>
            <a:off x="5645426" y="5936975"/>
            <a:ext cx="1099931"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487909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10CEE37-D120-4D01-9665-6AA73E1542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4020" y="878624"/>
            <a:ext cx="4229344" cy="39521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D6FEDAC-0028-4B79-B389-E52166C7DB60}"/>
              </a:ext>
            </a:extLst>
          </p:cNvPr>
          <p:cNvSpPr txBox="1"/>
          <p:nvPr/>
        </p:nvSpPr>
        <p:spPr>
          <a:xfrm>
            <a:off x="4541093" y="738079"/>
            <a:ext cx="7370869" cy="6309420"/>
          </a:xfrm>
          <a:prstGeom prst="rect">
            <a:avLst/>
          </a:prstGeom>
          <a:noFill/>
        </p:spPr>
        <p:txBody>
          <a:bodyPr wrap="square" rtlCol="0">
            <a:spAutoFit/>
          </a:bodyPr>
          <a:lstStyle/>
          <a:p>
            <a:r>
              <a:rPr lang="en-US" sz="3600" b="1" dirty="0">
                <a:ln w="0"/>
                <a:solidFill>
                  <a:srgbClr val="D43D6F"/>
                </a:solidFill>
                <a:effectLst>
                  <a:outerShdw blurRad="38100" dist="25400" dir="5400000" algn="ctr" rotWithShape="0">
                    <a:srgbClr val="6E747A">
                      <a:alpha val="43000"/>
                    </a:srgbClr>
                  </a:outerShdw>
                </a:effectLst>
              </a:rPr>
              <a:t>WHAT’S COVERED</a:t>
            </a:r>
            <a:r>
              <a:rPr lang="en-US" sz="3200" b="1" dirty="0">
                <a:ln w="0"/>
                <a:solidFill>
                  <a:srgbClr val="D43D6F"/>
                </a:solidFill>
                <a:effectLst>
                  <a:outerShdw blurRad="38100" dist="25400" dir="5400000" algn="ctr" rotWithShape="0">
                    <a:srgbClr val="6E747A">
                      <a:alpha val="43000"/>
                    </a:srgbClr>
                  </a:outerShdw>
                </a:effectLst>
              </a:rPr>
              <a:t>:</a:t>
            </a:r>
            <a:br>
              <a:rPr lang="en-US" sz="3200" b="1" dirty="0">
                <a:ln w="0"/>
                <a:solidFill>
                  <a:srgbClr val="D43D6F"/>
                </a:solidFill>
                <a:effectLst>
                  <a:outerShdw blurRad="38100" dist="25400" dir="5400000" algn="ctr" rotWithShape="0">
                    <a:srgbClr val="6E747A">
                      <a:alpha val="43000"/>
                    </a:srgbClr>
                  </a:outerShdw>
                </a:effectLst>
              </a:rPr>
            </a:br>
            <a:endParaRPr lang="en-US" sz="3200" b="1" dirty="0">
              <a:ln w="0"/>
              <a:solidFill>
                <a:srgbClr val="D43D6F"/>
              </a:solidFill>
              <a:effectLst>
                <a:outerShdw blurRad="38100" dist="25400" dir="5400000" algn="ctr" rotWithShape="0">
                  <a:srgbClr val="6E747A">
                    <a:alpha val="43000"/>
                  </a:srgbClr>
                </a:outerShdw>
              </a:effectLst>
            </a:endParaRPr>
          </a:p>
          <a:p>
            <a:pPr marL="457200" indent="-457200">
              <a:buAutoNum type="arabicParenR"/>
            </a:pPr>
            <a:r>
              <a:rPr lang="en-US" sz="2800" dirty="0">
                <a:ln w="0"/>
                <a:solidFill>
                  <a:srgbClr val="D43D6F"/>
                </a:solidFill>
                <a:effectLst>
                  <a:outerShdw blurRad="38100" dist="25400" dir="5400000" algn="ctr" rotWithShape="0">
                    <a:srgbClr val="6E747A">
                      <a:alpha val="43000"/>
                    </a:srgbClr>
                  </a:outerShdw>
                </a:effectLst>
              </a:rPr>
              <a:t>Five Areas That Impact Performance </a:t>
            </a:r>
          </a:p>
          <a:p>
            <a:pPr marL="457200" indent="-457200">
              <a:buAutoNum type="arabicParenR"/>
            </a:pPr>
            <a:endParaRPr lang="en-US" sz="2800" dirty="0">
              <a:ln w="0"/>
              <a:solidFill>
                <a:srgbClr val="D43D6F"/>
              </a:solidFill>
              <a:effectLst>
                <a:outerShdw blurRad="38100" dist="25400" dir="5400000" algn="ctr" rotWithShape="0">
                  <a:srgbClr val="6E747A">
                    <a:alpha val="43000"/>
                  </a:srgbClr>
                </a:outerShdw>
              </a:effectLst>
            </a:endParaRPr>
          </a:p>
          <a:p>
            <a:endParaRPr lang="en-US" sz="2800" dirty="0">
              <a:ln w="0"/>
              <a:solidFill>
                <a:srgbClr val="D43D6F"/>
              </a:solidFill>
              <a:effectLst>
                <a:outerShdw blurRad="38100" dist="25400" dir="5400000" algn="ctr" rotWithShape="0">
                  <a:srgbClr val="6E747A">
                    <a:alpha val="43000"/>
                  </a:srgbClr>
                </a:outerShdw>
              </a:effectLst>
            </a:endParaRPr>
          </a:p>
          <a:p>
            <a:r>
              <a:rPr lang="en-US" sz="2800" dirty="0">
                <a:ln w="0"/>
                <a:solidFill>
                  <a:srgbClr val="D43D6F"/>
                </a:solidFill>
                <a:effectLst>
                  <a:outerShdw blurRad="38100" dist="25400" dir="5400000" algn="ctr" rotWithShape="0">
                    <a:srgbClr val="6E747A">
                      <a:alpha val="43000"/>
                    </a:srgbClr>
                  </a:outerShdw>
                </a:effectLst>
              </a:rPr>
              <a:t>2) How to Conduct a Hiring Manager Debrief Conversation</a:t>
            </a:r>
            <a:br>
              <a:rPr lang="en-US" sz="2800" dirty="0">
                <a:ln w="0"/>
                <a:solidFill>
                  <a:srgbClr val="D43D6F"/>
                </a:solidFill>
                <a:effectLst>
                  <a:outerShdw blurRad="38100" dist="25400" dir="5400000" algn="ctr" rotWithShape="0">
                    <a:srgbClr val="6E747A">
                      <a:alpha val="43000"/>
                    </a:srgbClr>
                  </a:outerShdw>
                </a:effectLst>
              </a:rPr>
            </a:br>
            <a:br>
              <a:rPr lang="en-US" sz="2800" dirty="0">
                <a:ln w="0"/>
                <a:solidFill>
                  <a:srgbClr val="D43D6F"/>
                </a:solidFill>
                <a:effectLst>
                  <a:outerShdw blurRad="38100" dist="25400" dir="5400000" algn="ctr" rotWithShape="0">
                    <a:srgbClr val="6E747A">
                      <a:alpha val="43000"/>
                    </a:srgbClr>
                  </a:outerShdw>
                </a:effectLst>
              </a:rPr>
            </a:br>
            <a:r>
              <a:rPr lang="en-US" sz="2800" dirty="0">
                <a:ln w="0"/>
                <a:solidFill>
                  <a:srgbClr val="D43D6F"/>
                </a:solidFill>
                <a:effectLst>
                  <a:outerShdw blurRad="38100" dist="25400" dir="5400000" algn="ctr" rotWithShape="0">
                    <a:srgbClr val="6E747A">
                      <a:alpha val="43000"/>
                    </a:srgbClr>
                  </a:outerShdw>
                </a:effectLst>
              </a:rPr>
              <a:t>  </a:t>
            </a:r>
          </a:p>
          <a:p>
            <a:r>
              <a:rPr lang="en-US" sz="2800" dirty="0">
                <a:ln w="0"/>
                <a:solidFill>
                  <a:srgbClr val="D43D6F"/>
                </a:solidFill>
                <a:effectLst>
                  <a:outerShdw blurRad="38100" dist="25400" dir="5400000" algn="ctr" rotWithShape="0">
                    <a:srgbClr val="6E747A">
                      <a:alpha val="43000"/>
                    </a:srgbClr>
                  </a:outerShdw>
                </a:effectLst>
              </a:rPr>
              <a:t>3) Share Eleven Tools to Accelerate and Deepen Hiring and Interview Expertise</a:t>
            </a:r>
            <a:br>
              <a:rPr lang="en-US" sz="2800" dirty="0">
                <a:ln w="0"/>
                <a:solidFill>
                  <a:srgbClr val="D43D6F"/>
                </a:solidFill>
                <a:effectLst>
                  <a:outerShdw blurRad="38100" dist="25400" dir="5400000" algn="ctr" rotWithShape="0">
                    <a:srgbClr val="6E747A">
                      <a:alpha val="43000"/>
                    </a:srgbClr>
                  </a:outerShdw>
                </a:effectLst>
              </a:rPr>
            </a:br>
            <a:br>
              <a:rPr lang="en-US" sz="2800" dirty="0">
                <a:ln w="0"/>
                <a:solidFill>
                  <a:srgbClr val="D43D6F"/>
                </a:solidFill>
                <a:effectLst>
                  <a:outerShdw blurRad="38100" dist="25400" dir="5400000" algn="ctr" rotWithShape="0">
                    <a:srgbClr val="6E747A">
                      <a:alpha val="43000"/>
                    </a:srgbClr>
                  </a:outerShdw>
                </a:effectLst>
              </a:rPr>
            </a:br>
            <a:endParaRPr lang="en-US" sz="2800" dirty="0">
              <a:ln w="0"/>
              <a:solidFill>
                <a:srgbClr val="D43D6F"/>
              </a:solidFill>
              <a:effectLst>
                <a:outerShdw blurRad="38100" dist="25400" dir="5400000" algn="ctr" rotWithShape="0">
                  <a:srgbClr val="6E747A">
                    <a:alpha val="43000"/>
                  </a:srgbClr>
                </a:outerShdw>
              </a:effectLst>
            </a:endParaRPr>
          </a:p>
          <a:p>
            <a:endParaRPr lang="en-US" sz="2800" dirty="0">
              <a:ln w="0"/>
              <a:solidFill>
                <a:schemeClr val="accent1"/>
              </a:solidFill>
              <a:effectLst>
                <a:outerShdw blurRad="38100" dist="25400" dir="5400000" algn="ctr" rotWithShape="0">
                  <a:srgbClr val="6E747A">
                    <a:alpha val="43000"/>
                  </a:srgbClr>
                </a:outerShdw>
              </a:effectLst>
            </a:endParaRPr>
          </a:p>
        </p:txBody>
      </p:sp>
      <p:sp>
        <p:nvSpPr>
          <p:cNvPr id="7" name="TextBox 6">
            <a:extLst>
              <a:ext uri="{FF2B5EF4-FFF2-40B4-BE49-F238E27FC236}">
                <a16:creationId xmlns:a16="http://schemas.microsoft.com/office/drawing/2014/main" id="{2E4B2E0B-D88D-4F0D-AD17-0734390CAA52}"/>
              </a:ext>
            </a:extLst>
          </p:cNvPr>
          <p:cNvSpPr txBox="1"/>
          <p:nvPr/>
        </p:nvSpPr>
        <p:spPr>
          <a:xfrm>
            <a:off x="629529" y="5913372"/>
            <a:ext cx="7144042" cy="814181"/>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23577651-30A8-4E8D-AEDC-3A4583EC7FBD}"/>
              </a:ext>
            </a:extLst>
          </p:cNvPr>
          <p:cNvSpPr txBox="1"/>
          <p:nvPr/>
        </p:nvSpPr>
        <p:spPr>
          <a:xfrm>
            <a:off x="9467557" y="5913372"/>
            <a:ext cx="2094914" cy="71251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7234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appy driver">
            <a:extLst>
              <a:ext uri="{FF2B5EF4-FFF2-40B4-BE49-F238E27FC236}">
                <a16:creationId xmlns:a16="http://schemas.microsoft.com/office/drawing/2014/main" id="{CD2A8FF4-4DE9-43F6-A506-F78C1E8A472E}"/>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b="15730"/>
          <a:stretch/>
        </p:blipFill>
        <p:spPr bwMode="auto">
          <a:xfrm>
            <a:off x="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E975D4A-9BD1-4B20-9F45-7AB8C0C84842}"/>
              </a:ext>
            </a:extLst>
          </p:cNvPr>
          <p:cNvSpPr>
            <a:spLocks noGrp="1"/>
          </p:cNvSpPr>
          <p:nvPr>
            <p:ph type="title"/>
          </p:nvPr>
        </p:nvSpPr>
        <p:spPr>
          <a:xfrm>
            <a:off x="174151" y="3662361"/>
            <a:ext cx="12511314" cy="2900518"/>
          </a:xfrm>
        </p:spPr>
        <p:txBody>
          <a:bodyPr vert="horz" lIns="91440" tIns="45720" rIns="91440" bIns="45720" rtlCol="0" anchor="b">
            <a:normAutofit/>
          </a:bodyPr>
          <a:lstStyle/>
          <a:p>
            <a:pPr algn="ctr"/>
            <a:r>
              <a:rPr lang="en-US" sz="4800" dirty="0" err="1">
                <a:solidFill>
                  <a:srgbClr val="FFFFFF"/>
                </a:solidFill>
              </a:rPr>
              <a:t>TriMetrix</a:t>
            </a:r>
            <a:r>
              <a:rPr lang="en-US" sz="6000" dirty="0">
                <a:solidFill>
                  <a:srgbClr val="FFFFFF"/>
                </a:solidFill>
              </a:rPr>
              <a:t> Helps You Focus on Fit…</a:t>
            </a:r>
          </a:p>
        </p:txBody>
      </p:sp>
    </p:spTree>
    <p:extLst>
      <p:ext uri="{BB962C8B-B14F-4D97-AF65-F5344CB8AC3E}">
        <p14:creationId xmlns:p14="http://schemas.microsoft.com/office/powerpoint/2010/main" val="184879795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19" y="-50894"/>
            <a:ext cx="12309252" cy="1325563"/>
          </a:xfrm>
        </p:spPr>
        <p:txBody>
          <a:bodyPr/>
          <a:lstStyle/>
          <a:p>
            <a:r>
              <a:rPr lang="en-US" dirty="0"/>
              <a:t>Five Areas That Impact Performance: </a:t>
            </a:r>
          </a:p>
        </p:txBody>
      </p:sp>
      <p:sp>
        <p:nvSpPr>
          <p:cNvPr id="12" name="Rectangle 11"/>
          <p:cNvSpPr/>
          <p:nvPr/>
        </p:nvSpPr>
        <p:spPr>
          <a:xfrm>
            <a:off x="7105273" y="2392168"/>
            <a:ext cx="4869105" cy="1938992"/>
          </a:xfrm>
          <a:prstGeom prst="rect">
            <a:avLst/>
          </a:prstGeom>
        </p:spPr>
        <p:txBody>
          <a:bodyPr wrap="square">
            <a:spAutoFit/>
          </a:bodyPr>
          <a:lstStyle/>
          <a:p>
            <a:pPr algn="ctr"/>
            <a:r>
              <a:rPr lang="en-US" sz="2400" u="sng" dirty="0">
                <a:solidFill>
                  <a:srgbClr val="EF3D51"/>
                </a:solidFill>
              </a:rPr>
              <a:t>HOW WE DRIVE - DISC</a:t>
            </a:r>
          </a:p>
          <a:p>
            <a:pPr algn="ctr"/>
            <a:r>
              <a:rPr lang="en-US" sz="2400" b="1" dirty="0">
                <a:solidFill>
                  <a:srgbClr val="EF3D51"/>
                </a:solidFill>
              </a:rPr>
              <a:t>Communication </a:t>
            </a:r>
            <a:br>
              <a:rPr lang="en-US" sz="2400" b="1" dirty="0">
                <a:solidFill>
                  <a:srgbClr val="EF3D51"/>
                </a:solidFill>
              </a:rPr>
            </a:br>
            <a:r>
              <a:rPr lang="en-US" sz="2400" b="1" dirty="0">
                <a:solidFill>
                  <a:srgbClr val="EF3D51"/>
                </a:solidFill>
              </a:rPr>
              <a:t>&amp; Interaction Style</a:t>
            </a:r>
            <a:br>
              <a:rPr lang="en-US" sz="2400" b="1" dirty="0">
                <a:solidFill>
                  <a:srgbClr val="F37124"/>
                </a:solidFill>
              </a:rPr>
            </a:br>
            <a:br>
              <a:rPr lang="en-US" sz="2400" b="1" dirty="0">
                <a:solidFill>
                  <a:srgbClr val="F37124"/>
                </a:solidFill>
              </a:rPr>
            </a:br>
            <a:endParaRPr lang="en-US" sz="2400" b="1" dirty="0">
              <a:solidFill>
                <a:srgbClr val="F37124"/>
              </a:solidFill>
            </a:endParaRPr>
          </a:p>
        </p:txBody>
      </p:sp>
      <p:sp>
        <p:nvSpPr>
          <p:cNvPr id="15" name="Rectangle 14"/>
          <p:cNvSpPr/>
          <p:nvPr/>
        </p:nvSpPr>
        <p:spPr>
          <a:xfrm>
            <a:off x="3780109" y="3921831"/>
            <a:ext cx="4722248" cy="1754326"/>
          </a:xfrm>
          <a:prstGeom prst="rect">
            <a:avLst/>
          </a:prstGeom>
        </p:spPr>
        <p:txBody>
          <a:bodyPr wrap="square">
            <a:spAutoFit/>
          </a:bodyPr>
          <a:lstStyle/>
          <a:p>
            <a:pPr algn="ctr"/>
            <a:r>
              <a:rPr lang="en-US" sz="2400" u="sng" dirty="0">
                <a:solidFill>
                  <a:srgbClr val="F37124"/>
                </a:solidFill>
              </a:rPr>
              <a:t>GAS IN TANK - PIAV</a:t>
            </a:r>
          </a:p>
          <a:p>
            <a:pPr algn="ctr"/>
            <a:r>
              <a:rPr lang="en-US" sz="2400" b="1" dirty="0">
                <a:solidFill>
                  <a:srgbClr val="EF3D51"/>
                </a:solidFill>
              </a:rPr>
              <a:t>Motivation, Values and </a:t>
            </a:r>
            <a:br>
              <a:rPr lang="en-US" sz="2400" b="1" dirty="0">
                <a:solidFill>
                  <a:srgbClr val="EF3D51"/>
                </a:solidFill>
              </a:rPr>
            </a:br>
            <a:r>
              <a:rPr lang="en-US" sz="2400" b="1" dirty="0">
                <a:solidFill>
                  <a:srgbClr val="EF3D51"/>
                </a:solidFill>
              </a:rPr>
              <a:t>Interest in the Work</a:t>
            </a:r>
            <a:endParaRPr lang="en-US" sz="2400" dirty="0">
              <a:solidFill>
                <a:srgbClr val="EF3D51"/>
              </a:solidFill>
            </a:endParaRPr>
          </a:p>
          <a:p>
            <a:pPr algn="ctr"/>
            <a:endParaRPr lang="en-US" b="1" u="sng" dirty="0">
              <a:solidFill>
                <a:srgbClr val="C00000"/>
              </a:solidFill>
            </a:endParaRPr>
          </a:p>
          <a:p>
            <a:pPr algn="ctr"/>
            <a:endParaRPr lang="en-US" b="1" u="sng" dirty="0">
              <a:solidFill>
                <a:srgbClr val="C00000"/>
              </a:solidFill>
            </a:endParaRPr>
          </a:p>
        </p:txBody>
      </p:sp>
      <p:sp>
        <p:nvSpPr>
          <p:cNvPr id="3" name="Rectangle 2"/>
          <p:cNvSpPr/>
          <p:nvPr/>
        </p:nvSpPr>
        <p:spPr>
          <a:xfrm>
            <a:off x="70819" y="1254668"/>
            <a:ext cx="4992071" cy="2308324"/>
          </a:xfrm>
          <a:prstGeom prst="rect">
            <a:avLst/>
          </a:prstGeom>
        </p:spPr>
        <p:txBody>
          <a:bodyPr wrap="none">
            <a:spAutoFit/>
          </a:bodyPr>
          <a:lstStyle/>
          <a:p>
            <a:pPr algn="ctr"/>
            <a:endParaRPr lang="en-US" sz="2400" u="sng" dirty="0"/>
          </a:p>
          <a:p>
            <a:pPr algn="ctr"/>
            <a:endParaRPr lang="en-US" sz="2400" u="sng" dirty="0"/>
          </a:p>
          <a:p>
            <a:pPr algn="ctr"/>
            <a:endParaRPr lang="en-US" sz="2400" u="sng" dirty="0"/>
          </a:p>
          <a:p>
            <a:pPr algn="ctr"/>
            <a:r>
              <a:rPr lang="en-US" sz="2400" u="sng" dirty="0"/>
              <a:t>ROADS TRAVELED/FUTURE PLANS</a:t>
            </a:r>
          </a:p>
          <a:p>
            <a:pPr algn="ctr"/>
            <a:r>
              <a:rPr lang="en-US" sz="2400" b="1" dirty="0">
                <a:solidFill>
                  <a:srgbClr val="EF3D51"/>
                </a:solidFill>
              </a:rPr>
              <a:t>Background, Experience/</a:t>
            </a:r>
            <a:br>
              <a:rPr lang="en-US" sz="2400" b="1" dirty="0">
                <a:solidFill>
                  <a:srgbClr val="EF3D51"/>
                </a:solidFill>
              </a:rPr>
            </a:br>
            <a:r>
              <a:rPr lang="en-US" sz="2400" b="1" dirty="0">
                <a:solidFill>
                  <a:srgbClr val="EF3D51"/>
                </a:solidFill>
              </a:rPr>
              <a:t>Knowledge &amp; Future Goals</a:t>
            </a:r>
          </a:p>
        </p:txBody>
      </p:sp>
      <p:sp>
        <p:nvSpPr>
          <p:cNvPr id="8" name="TextBox 7">
            <a:extLst>
              <a:ext uri="{FF2B5EF4-FFF2-40B4-BE49-F238E27FC236}">
                <a16:creationId xmlns:a16="http://schemas.microsoft.com/office/drawing/2014/main" id="{C386166A-DF06-47C5-9542-F828C846287D}"/>
              </a:ext>
            </a:extLst>
          </p:cNvPr>
          <p:cNvSpPr txBox="1"/>
          <p:nvPr/>
        </p:nvSpPr>
        <p:spPr>
          <a:xfrm>
            <a:off x="629529" y="5913372"/>
            <a:ext cx="7144042" cy="814181"/>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A4F73AA5-2AAA-4695-B0A6-D06A011B95FA}"/>
              </a:ext>
            </a:extLst>
          </p:cNvPr>
          <p:cNvSpPr txBox="1"/>
          <p:nvPr/>
        </p:nvSpPr>
        <p:spPr>
          <a:xfrm>
            <a:off x="9467557" y="5913372"/>
            <a:ext cx="2094914" cy="712511"/>
          </a:xfrm>
          <a:prstGeom prst="rect">
            <a:avLst/>
          </a:prstGeom>
          <a:solidFill>
            <a:schemeClr val="bg1"/>
          </a:solidFill>
        </p:spPr>
        <p:txBody>
          <a:bodyPr wrap="square" rtlCol="0">
            <a:spAutoFit/>
          </a:bodyPr>
          <a:lstStyle/>
          <a:p>
            <a:endParaRPr lang="en-US" dirty="0"/>
          </a:p>
        </p:txBody>
      </p:sp>
      <p:sp>
        <p:nvSpPr>
          <p:cNvPr id="10" name="Rectangle 9">
            <a:extLst>
              <a:ext uri="{FF2B5EF4-FFF2-40B4-BE49-F238E27FC236}">
                <a16:creationId xmlns:a16="http://schemas.microsoft.com/office/drawing/2014/main" id="{D695AC9D-1F74-49C3-A430-EDAF1F6A4CA2}"/>
              </a:ext>
            </a:extLst>
          </p:cNvPr>
          <p:cNvSpPr/>
          <p:nvPr/>
        </p:nvSpPr>
        <p:spPr>
          <a:xfrm>
            <a:off x="-327596" y="5334911"/>
            <a:ext cx="4869105" cy="1200329"/>
          </a:xfrm>
          <a:prstGeom prst="rect">
            <a:avLst/>
          </a:prstGeom>
        </p:spPr>
        <p:txBody>
          <a:bodyPr wrap="square">
            <a:spAutoFit/>
          </a:bodyPr>
          <a:lstStyle/>
          <a:p>
            <a:pPr algn="ctr"/>
            <a:r>
              <a:rPr lang="en-US" sz="2400" u="sng" dirty="0">
                <a:solidFill>
                  <a:srgbClr val="D43D6F"/>
                </a:solidFill>
              </a:rPr>
              <a:t>HORSEPOWER – AXIOLOGY</a:t>
            </a:r>
            <a:br>
              <a:rPr lang="en-US" sz="2400" b="1" dirty="0">
                <a:solidFill>
                  <a:srgbClr val="EF3D51"/>
                </a:solidFill>
              </a:rPr>
            </a:br>
            <a:r>
              <a:rPr lang="en-US" sz="2400" b="1" dirty="0">
                <a:solidFill>
                  <a:srgbClr val="EF3D51"/>
                </a:solidFill>
              </a:rPr>
              <a:t>Personal Skills &amp; </a:t>
            </a:r>
            <a:br>
              <a:rPr lang="en-US" sz="2400" b="1" dirty="0">
                <a:solidFill>
                  <a:srgbClr val="EF3D51"/>
                </a:solidFill>
              </a:rPr>
            </a:br>
            <a:r>
              <a:rPr lang="en-US" sz="2400" b="1" dirty="0">
                <a:solidFill>
                  <a:srgbClr val="EF3D51"/>
                </a:solidFill>
              </a:rPr>
              <a:t>Acumen</a:t>
            </a:r>
          </a:p>
        </p:txBody>
      </p:sp>
      <p:pic>
        <p:nvPicPr>
          <p:cNvPr id="5" name="Picture 4">
            <a:extLst>
              <a:ext uri="{FF2B5EF4-FFF2-40B4-BE49-F238E27FC236}">
                <a16:creationId xmlns:a16="http://schemas.microsoft.com/office/drawing/2014/main" id="{CB89380A-ADC8-4D60-92E2-4AE703488946}"/>
              </a:ext>
            </a:extLst>
          </p:cNvPr>
          <p:cNvPicPr>
            <a:picLocks noChangeAspect="1"/>
          </p:cNvPicPr>
          <p:nvPr/>
        </p:nvPicPr>
        <p:blipFill>
          <a:blip r:embed="rId2"/>
          <a:stretch>
            <a:fillRect/>
          </a:stretch>
        </p:blipFill>
        <p:spPr>
          <a:xfrm>
            <a:off x="5318273" y="2769785"/>
            <a:ext cx="1645919" cy="1097324"/>
          </a:xfrm>
          <a:prstGeom prst="rect">
            <a:avLst/>
          </a:prstGeom>
        </p:spPr>
      </p:pic>
      <p:pic>
        <p:nvPicPr>
          <p:cNvPr id="13" name="Picture 12">
            <a:extLst>
              <a:ext uri="{FF2B5EF4-FFF2-40B4-BE49-F238E27FC236}">
                <a16:creationId xmlns:a16="http://schemas.microsoft.com/office/drawing/2014/main" id="{5685EF13-4BFE-4B04-9E69-B16DA1156034}"/>
              </a:ext>
            </a:extLst>
          </p:cNvPr>
          <p:cNvPicPr>
            <a:picLocks noChangeAspect="1"/>
          </p:cNvPicPr>
          <p:nvPr/>
        </p:nvPicPr>
        <p:blipFill>
          <a:blip r:embed="rId3"/>
          <a:stretch>
            <a:fillRect/>
          </a:stretch>
        </p:blipFill>
        <p:spPr>
          <a:xfrm>
            <a:off x="8393909" y="1313973"/>
            <a:ext cx="2291831" cy="1044576"/>
          </a:xfrm>
          <a:prstGeom prst="rect">
            <a:avLst/>
          </a:prstGeom>
        </p:spPr>
      </p:pic>
      <p:pic>
        <p:nvPicPr>
          <p:cNvPr id="16" name="Picture 15">
            <a:extLst>
              <a:ext uri="{FF2B5EF4-FFF2-40B4-BE49-F238E27FC236}">
                <a16:creationId xmlns:a16="http://schemas.microsoft.com/office/drawing/2014/main" id="{56A02F78-A929-4F99-9518-82D2579979B3}"/>
              </a:ext>
            </a:extLst>
          </p:cNvPr>
          <p:cNvPicPr>
            <a:picLocks noChangeAspect="1"/>
          </p:cNvPicPr>
          <p:nvPr/>
        </p:nvPicPr>
        <p:blipFill>
          <a:blip r:embed="rId4"/>
          <a:stretch>
            <a:fillRect/>
          </a:stretch>
        </p:blipFill>
        <p:spPr>
          <a:xfrm>
            <a:off x="1266347" y="4215071"/>
            <a:ext cx="1603717" cy="1053129"/>
          </a:xfrm>
          <a:prstGeom prst="rect">
            <a:avLst/>
          </a:prstGeom>
        </p:spPr>
      </p:pic>
      <p:sp>
        <p:nvSpPr>
          <p:cNvPr id="24" name="TextBox 23">
            <a:extLst>
              <a:ext uri="{FF2B5EF4-FFF2-40B4-BE49-F238E27FC236}">
                <a16:creationId xmlns:a16="http://schemas.microsoft.com/office/drawing/2014/main" id="{FE784CA3-96BD-4CD2-A56C-27EF9022B818}"/>
              </a:ext>
            </a:extLst>
          </p:cNvPr>
          <p:cNvSpPr txBox="1"/>
          <p:nvPr/>
        </p:nvSpPr>
        <p:spPr>
          <a:xfrm>
            <a:off x="7335570" y="5334911"/>
            <a:ext cx="4545706" cy="1107996"/>
          </a:xfrm>
          <a:prstGeom prst="rect">
            <a:avLst/>
          </a:prstGeom>
          <a:noFill/>
        </p:spPr>
        <p:txBody>
          <a:bodyPr wrap="square" rtlCol="0">
            <a:spAutoFit/>
          </a:bodyPr>
          <a:lstStyle/>
          <a:p>
            <a:pPr algn="ctr"/>
            <a:r>
              <a:rPr lang="en-US" sz="2400" u="sng" dirty="0"/>
              <a:t>GARAGE/WHERE PARKED</a:t>
            </a:r>
          </a:p>
          <a:p>
            <a:pPr algn="ctr"/>
            <a:r>
              <a:rPr lang="en-US" sz="2400" b="1" dirty="0">
                <a:solidFill>
                  <a:srgbClr val="EF3D51"/>
                </a:solidFill>
              </a:rPr>
              <a:t>Culture &amp; Team</a:t>
            </a:r>
            <a:br>
              <a:rPr lang="en-US" b="1" dirty="0">
                <a:solidFill>
                  <a:srgbClr val="C00000"/>
                </a:solidFill>
              </a:rPr>
            </a:br>
            <a:endParaRPr lang="en-US" b="1" u="sng" dirty="0">
              <a:solidFill>
                <a:srgbClr val="C00000"/>
              </a:solidFill>
            </a:endParaRPr>
          </a:p>
        </p:txBody>
      </p:sp>
      <p:pic>
        <p:nvPicPr>
          <p:cNvPr id="7" name="Picture 6" descr="Icon&#10;&#10;Description automatically generated">
            <a:extLst>
              <a:ext uri="{FF2B5EF4-FFF2-40B4-BE49-F238E27FC236}">
                <a16:creationId xmlns:a16="http://schemas.microsoft.com/office/drawing/2014/main" id="{EE145D6F-B439-5A41-B9B3-132C4D4788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148" y="1172396"/>
            <a:ext cx="1719214" cy="1132498"/>
          </a:xfrm>
          <a:prstGeom prst="rect">
            <a:avLst/>
          </a:prstGeom>
        </p:spPr>
      </p:pic>
      <p:pic>
        <p:nvPicPr>
          <p:cNvPr id="14" name="Picture 13" descr="Icon&#10;&#10;Description automatically generated">
            <a:extLst>
              <a:ext uri="{FF2B5EF4-FFF2-40B4-BE49-F238E27FC236}">
                <a16:creationId xmlns:a16="http://schemas.microsoft.com/office/drawing/2014/main" id="{9435B6C7-AB33-164C-834D-5BA027F23F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9724" y="4189883"/>
            <a:ext cx="1600200" cy="1054100"/>
          </a:xfrm>
          <a:prstGeom prst="rect">
            <a:avLst/>
          </a:prstGeom>
        </p:spPr>
      </p:pic>
    </p:spTree>
    <p:extLst>
      <p:ext uri="{BB962C8B-B14F-4D97-AF65-F5344CB8AC3E}">
        <p14:creationId xmlns:p14="http://schemas.microsoft.com/office/powerpoint/2010/main" val="126608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3" grpId="0"/>
      <p:bldP spid="10"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E53BF2E-200A-434C-9347-B3919ECAC624}"/>
              </a:ext>
            </a:extLst>
          </p:cNvPr>
          <p:cNvGraphicFramePr>
            <a:graphicFrameLocks noGrp="1"/>
          </p:cNvGraphicFramePr>
          <p:nvPr>
            <p:ph idx="1"/>
            <p:extLst>
              <p:ext uri="{D42A27DB-BD31-4B8C-83A1-F6EECF244321}">
                <p14:modId xmlns:p14="http://schemas.microsoft.com/office/powerpoint/2010/main" val="69267500"/>
              </p:ext>
            </p:extLst>
          </p:nvPr>
        </p:nvGraphicFramePr>
        <p:xfrm>
          <a:off x="499578" y="816410"/>
          <a:ext cx="11178329" cy="5836048"/>
        </p:xfrm>
        <a:graphic>
          <a:graphicData uri="http://schemas.openxmlformats.org/drawingml/2006/table">
            <a:tbl>
              <a:tblPr firstRow="1" bandRow="1">
                <a:tableStyleId>{5C22544A-7EE6-4342-B048-85BDC9FD1C3A}</a:tableStyleId>
              </a:tblPr>
              <a:tblGrid>
                <a:gridCol w="3436815">
                  <a:extLst>
                    <a:ext uri="{9D8B030D-6E8A-4147-A177-3AD203B41FA5}">
                      <a16:colId xmlns:a16="http://schemas.microsoft.com/office/drawing/2014/main" val="2382631478"/>
                    </a:ext>
                  </a:extLst>
                </a:gridCol>
                <a:gridCol w="4015404">
                  <a:extLst>
                    <a:ext uri="{9D8B030D-6E8A-4147-A177-3AD203B41FA5}">
                      <a16:colId xmlns:a16="http://schemas.microsoft.com/office/drawing/2014/main" val="3574214568"/>
                    </a:ext>
                  </a:extLst>
                </a:gridCol>
                <a:gridCol w="3726110">
                  <a:extLst>
                    <a:ext uri="{9D8B030D-6E8A-4147-A177-3AD203B41FA5}">
                      <a16:colId xmlns:a16="http://schemas.microsoft.com/office/drawing/2014/main" val="4121307251"/>
                    </a:ext>
                  </a:extLst>
                </a:gridCol>
              </a:tblGrid>
              <a:tr h="471587">
                <a:tc>
                  <a:txBody>
                    <a:bodyPr/>
                    <a:lstStyle/>
                    <a:p>
                      <a:pPr algn="ctr"/>
                      <a:r>
                        <a:rPr lang="en-US" dirty="0"/>
                        <a:t>Five Areas of FIT</a:t>
                      </a:r>
                    </a:p>
                  </a:txBody>
                  <a:tcPr/>
                </a:tc>
                <a:tc>
                  <a:txBody>
                    <a:bodyPr/>
                    <a:lstStyle/>
                    <a:p>
                      <a:pPr algn="ctr"/>
                      <a:r>
                        <a:rPr lang="en-US" dirty="0"/>
                        <a:t>Candidate A – Sam </a:t>
                      </a:r>
                    </a:p>
                  </a:txBody>
                  <a:tcPr/>
                </a:tc>
                <a:tc>
                  <a:txBody>
                    <a:bodyPr/>
                    <a:lstStyle/>
                    <a:p>
                      <a:pPr algn="ctr"/>
                      <a:r>
                        <a:rPr lang="en-US" dirty="0"/>
                        <a:t> Candidate B - Jane</a:t>
                      </a:r>
                    </a:p>
                  </a:txBody>
                  <a:tcPr/>
                </a:tc>
                <a:extLst>
                  <a:ext uri="{0D108BD9-81ED-4DB2-BD59-A6C34878D82A}">
                    <a16:rowId xmlns:a16="http://schemas.microsoft.com/office/drawing/2014/main" val="2975020754"/>
                  </a:ext>
                </a:extLst>
              </a:tr>
              <a:tr h="736452">
                <a:tc>
                  <a:txBody>
                    <a:bodyPr/>
                    <a:lstStyle/>
                    <a:p>
                      <a:pPr algn="ctr"/>
                      <a:r>
                        <a:rPr lang="en-US" sz="1600" b="1" dirty="0">
                          <a:solidFill>
                            <a:schemeClr val="tx1"/>
                          </a:solidFill>
                        </a:rPr>
                        <a:t>Roads Traveled</a:t>
                      </a:r>
                      <a:r>
                        <a:rPr lang="en-US" sz="1600" b="1" baseline="0" dirty="0">
                          <a:solidFill>
                            <a:schemeClr val="tx1"/>
                          </a:solidFill>
                        </a:rPr>
                        <a:t> </a:t>
                      </a:r>
                      <a:br>
                        <a:rPr lang="en-US" sz="1600" b="1" baseline="0" dirty="0">
                          <a:solidFill>
                            <a:schemeClr val="tx1"/>
                          </a:solidFill>
                        </a:rPr>
                      </a:br>
                      <a:r>
                        <a:rPr lang="en-US" sz="1600" b="1" dirty="0">
                          <a:solidFill>
                            <a:schemeClr val="tx1"/>
                          </a:solidFill>
                        </a:rPr>
                        <a:t>Future</a:t>
                      </a:r>
                      <a:r>
                        <a:rPr lang="en-US" sz="1600" b="1" baseline="0" dirty="0">
                          <a:solidFill>
                            <a:schemeClr val="tx1"/>
                          </a:solidFill>
                        </a:rPr>
                        <a:t> Travel Plans</a:t>
                      </a:r>
                    </a:p>
                  </a:txBody>
                  <a:tcPr/>
                </a:tc>
                <a:tc>
                  <a:txBody>
                    <a:bodyPr/>
                    <a:lstStyle/>
                    <a:p>
                      <a:endParaRPr lang="en-US" dirty="0"/>
                    </a:p>
                    <a:p>
                      <a:r>
                        <a:rPr lang="en-US" dirty="0"/>
                        <a:t>                 </a:t>
                      </a:r>
                    </a:p>
                  </a:txBody>
                  <a:tcPr/>
                </a:tc>
                <a:tc>
                  <a:txBody>
                    <a:bodyPr/>
                    <a:lstStyle/>
                    <a:p>
                      <a:endParaRPr lang="en-US" dirty="0"/>
                    </a:p>
                  </a:txBody>
                  <a:tcPr/>
                </a:tc>
                <a:extLst>
                  <a:ext uri="{0D108BD9-81ED-4DB2-BD59-A6C34878D82A}">
                    <a16:rowId xmlns:a16="http://schemas.microsoft.com/office/drawing/2014/main" val="3593570595"/>
                  </a:ext>
                </a:extLst>
              </a:tr>
              <a:tr h="1007777">
                <a:tc>
                  <a:txBody>
                    <a:bodyPr/>
                    <a:lstStyle/>
                    <a:p>
                      <a:pPr algn="ctr"/>
                      <a:endParaRPr lang="en-US" sz="1400" b="0" dirty="0">
                        <a:solidFill>
                          <a:schemeClr val="tx1"/>
                        </a:solidFill>
                      </a:endParaRPr>
                    </a:p>
                    <a:p>
                      <a:pPr algn="ctr"/>
                      <a:r>
                        <a:rPr lang="en-US" sz="1600" b="1" dirty="0">
                          <a:solidFill>
                            <a:schemeClr val="tx1"/>
                          </a:solidFill>
                        </a:rPr>
                        <a:t>Gas In Tank – Motivators</a:t>
                      </a:r>
                    </a:p>
                  </a:txBody>
                  <a:tcPr/>
                </a:tc>
                <a:tc>
                  <a:txBody>
                    <a:bodyPr/>
                    <a:lstStyle/>
                    <a:p>
                      <a:endParaRPr lang="en-US" sz="16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rgbClr val="00B050"/>
                        </a:solidFill>
                      </a:endParaRPr>
                    </a:p>
                  </a:txBody>
                  <a:tcPr/>
                </a:tc>
                <a:extLst>
                  <a:ext uri="{0D108BD9-81ED-4DB2-BD59-A6C34878D82A}">
                    <a16:rowId xmlns:a16="http://schemas.microsoft.com/office/drawing/2014/main" val="2339885426"/>
                  </a:ext>
                </a:extLst>
              </a:tr>
              <a:tr h="939051">
                <a:tc>
                  <a:txBody>
                    <a:bodyPr/>
                    <a:lstStyle/>
                    <a:p>
                      <a:pPr algn="ctr"/>
                      <a:endParaRPr lang="en-US" sz="1600" b="1" dirty="0">
                        <a:solidFill>
                          <a:schemeClr val="tx1"/>
                        </a:solidFill>
                      </a:endParaRPr>
                    </a:p>
                    <a:p>
                      <a:pPr algn="ctr"/>
                      <a:r>
                        <a:rPr lang="en-US" sz="1600" b="1" dirty="0">
                          <a:solidFill>
                            <a:schemeClr val="tx1"/>
                          </a:solidFill>
                        </a:rPr>
                        <a:t>How</a:t>
                      </a:r>
                      <a:r>
                        <a:rPr lang="en-US" sz="1600" b="1" baseline="0" dirty="0">
                          <a:solidFill>
                            <a:schemeClr val="tx1"/>
                          </a:solidFill>
                        </a:rPr>
                        <a:t> Drive – DISC </a:t>
                      </a:r>
                    </a:p>
                    <a:p>
                      <a:pPr algn="ctr"/>
                      <a:endParaRPr lang="en-US" sz="1600" b="1" baseline="0" dirty="0">
                        <a:solidFill>
                          <a:schemeClr val="tx1"/>
                        </a:solidFill>
                      </a:endParaRPr>
                    </a:p>
                  </a:txBody>
                  <a:tcPr/>
                </a:tc>
                <a:tc>
                  <a:txBody>
                    <a:bodyPr/>
                    <a:lstStyle/>
                    <a:p>
                      <a:r>
                        <a:rPr lang="en-US" dirty="0"/>
                        <a:t>        </a:t>
                      </a:r>
                    </a:p>
                    <a:p>
                      <a:r>
                        <a:rPr lang="en-US" b="1" dirty="0"/>
                        <a:t>       </a:t>
                      </a:r>
                      <a:endParaRPr lang="en-US" b="1" dirty="0">
                        <a:solidFill>
                          <a:srgbClr val="FF0000"/>
                        </a:solidFill>
                      </a:endParaRPr>
                    </a:p>
                  </a:txBody>
                  <a:tcPr/>
                </a:tc>
                <a:tc>
                  <a:txBody>
                    <a:bodyPr/>
                    <a:lstStyle/>
                    <a:p>
                      <a:pPr algn="ctr"/>
                      <a:br>
                        <a:rPr lang="en-US" dirty="0"/>
                      </a:br>
                      <a:endParaRPr lang="en-US" b="1" dirty="0">
                        <a:solidFill>
                          <a:srgbClr val="00B050"/>
                        </a:solidFill>
                      </a:endParaRPr>
                    </a:p>
                  </a:txBody>
                  <a:tcPr/>
                </a:tc>
                <a:extLst>
                  <a:ext uri="{0D108BD9-81ED-4DB2-BD59-A6C34878D82A}">
                    <a16:rowId xmlns:a16="http://schemas.microsoft.com/office/drawing/2014/main" val="719459599"/>
                  </a:ext>
                </a:extLst>
              </a:tr>
              <a:tr h="1046537">
                <a:tc>
                  <a:txBody>
                    <a:bodyPr/>
                    <a:lstStyle/>
                    <a:p>
                      <a:pPr algn="ctr"/>
                      <a:endParaRPr lang="en-US" sz="1600" b="1" dirty="0">
                        <a:solidFill>
                          <a:schemeClr val="tx1"/>
                        </a:solidFill>
                      </a:endParaRPr>
                    </a:p>
                    <a:p>
                      <a:pPr algn="ctr"/>
                      <a:r>
                        <a:rPr lang="en-US" sz="1600" b="1" dirty="0">
                          <a:solidFill>
                            <a:schemeClr val="tx1"/>
                          </a:solidFill>
                        </a:rPr>
                        <a:t>Under</a:t>
                      </a:r>
                      <a:r>
                        <a:rPr lang="en-US" sz="1600" b="1" baseline="0" dirty="0">
                          <a:solidFill>
                            <a:schemeClr val="tx1"/>
                          </a:solidFill>
                        </a:rPr>
                        <a:t> the Hood – Personal Skills</a:t>
                      </a:r>
                    </a:p>
                    <a:p>
                      <a:pPr algn="ctr"/>
                      <a:endParaRPr lang="en-US" sz="1600" b="1"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rgbClr val="00B050"/>
                        </a:solidFill>
                      </a:endParaRPr>
                    </a:p>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extLst>
                  <a:ext uri="{0D108BD9-81ED-4DB2-BD59-A6C34878D82A}">
                    <a16:rowId xmlns:a16="http://schemas.microsoft.com/office/drawing/2014/main" val="2289443548"/>
                  </a:ext>
                </a:extLst>
              </a:tr>
              <a:tr h="1634644">
                <a:tc>
                  <a:txBody>
                    <a:bodyPr/>
                    <a:lstStyle/>
                    <a:p>
                      <a:pPr algn="ctr"/>
                      <a:endParaRPr lang="en-US" sz="1600" b="1" dirty="0">
                        <a:solidFill>
                          <a:schemeClr val="tx1"/>
                        </a:solidFill>
                      </a:endParaRPr>
                    </a:p>
                    <a:p>
                      <a:pPr algn="ctr"/>
                      <a:r>
                        <a:rPr lang="en-US" sz="1600" b="1" dirty="0">
                          <a:solidFill>
                            <a:schemeClr val="tx1"/>
                          </a:solidFill>
                        </a:rPr>
                        <a:t>Garage</a:t>
                      </a:r>
                      <a:r>
                        <a:rPr lang="en-US" sz="1600" b="1" baseline="0" dirty="0">
                          <a:solidFill>
                            <a:schemeClr val="tx1"/>
                          </a:solidFill>
                        </a:rPr>
                        <a:t>/Where Parked </a:t>
                      </a:r>
                      <a:br>
                        <a:rPr lang="en-US" sz="1600" b="1" baseline="0" dirty="0">
                          <a:solidFill>
                            <a:schemeClr val="tx1"/>
                          </a:solidFill>
                        </a:rPr>
                      </a:br>
                      <a:r>
                        <a:rPr lang="en-US" sz="1600" b="1" baseline="0" dirty="0">
                          <a:solidFill>
                            <a:schemeClr val="tx1"/>
                          </a:solidFill>
                        </a:rPr>
                        <a:t> Culture &amp; Team and Overall </a:t>
                      </a:r>
                      <a:r>
                        <a:rPr lang="en-US" sz="1600" b="1" dirty="0">
                          <a:solidFill>
                            <a:schemeClr val="tx1"/>
                          </a:solidFill>
                        </a:rPr>
                        <a:t>F.I.T.</a:t>
                      </a:r>
                      <a:br>
                        <a:rPr lang="en-US" sz="1400" b="0" dirty="0">
                          <a:solidFill>
                            <a:schemeClr val="tx1"/>
                          </a:solidFill>
                        </a:rPr>
                      </a:br>
                      <a:endParaRPr lang="en-US" sz="1400" b="0" dirty="0">
                        <a:solidFill>
                          <a:schemeClr val="tx1"/>
                        </a:solidFill>
                      </a:endParaRPr>
                    </a:p>
                  </a:txBody>
                  <a:tcPr/>
                </a:tc>
                <a:tc>
                  <a:txBody>
                    <a:bodyPr/>
                    <a:lstStyle/>
                    <a:p>
                      <a:pPr algn="ctr"/>
                      <a:endParaRPr lang="en-US" sz="1400" u="sng" dirty="0"/>
                    </a:p>
                    <a:p>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u="sng" dirty="0"/>
                    </a:p>
                    <a:p>
                      <a:endParaRPr lang="en-US" dirty="0"/>
                    </a:p>
                  </a:txBody>
                  <a:tcPr/>
                </a:tc>
                <a:extLst>
                  <a:ext uri="{0D108BD9-81ED-4DB2-BD59-A6C34878D82A}">
                    <a16:rowId xmlns:a16="http://schemas.microsoft.com/office/drawing/2014/main" val="3142311891"/>
                  </a:ext>
                </a:extLst>
              </a:tr>
            </a:tbl>
          </a:graphicData>
        </a:graphic>
      </p:graphicFrame>
      <p:sp>
        <p:nvSpPr>
          <p:cNvPr id="6" name="TextBox 5">
            <a:extLst>
              <a:ext uri="{FF2B5EF4-FFF2-40B4-BE49-F238E27FC236}">
                <a16:creationId xmlns:a16="http://schemas.microsoft.com/office/drawing/2014/main" id="{C204A67C-C403-40B4-8C6A-DAF8AB5709F1}"/>
              </a:ext>
            </a:extLst>
          </p:cNvPr>
          <p:cNvSpPr txBox="1"/>
          <p:nvPr/>
        </p:nvSpPr>
        <p:spPr>
          <a:xfrm>
            <a:off x="499578" y="309716"/>
            <a:ext cx="11684000" cy="461665"/>
          </a:xfrm>
          <a:prstGeom prst="rect">
            <a:avLst/>
          </a:prstGeom>
          <a:noFill/>
        </p:spPr>
        <p:txBody>
          <a:bodyPr wrap="square">
            <a:spAutoFit/>
          </a:bodyPr>
          <a:lstStyle/>
          <a:p>
            <a:pPr algn="ctr"/>
            <a:r>
              <a:rPr lang="en-US" sz="2400" b="1" dirty="0"/>
              <a:t>How to Use the Five Areas of Fit </a:t>
            </a:r>
          </a:p>
        </p:txBody>
      </p:sp>
      <p:sp>
        <p:nvSpPr>
          <p:cNvPr id="9" name="TextBox 8">
            <a:extLst>
              <a:ext uri="{FF2B5EF4-FFF2-40B4-BE49-F238E27FC236}">
                <a16:creationId xmlns:a16="http://schemas.microsoft.com/office/drawing/2014/main" id="{16CCE792-8930-48EA-A55A-417B29C549F8}"/>
              </a:ext>
            </a:extLst>
          </p:cNvPr>
          <p:cNvSpPr txBox="1"/>
          <p:nvPr/>
        </p:nvSpPr>
        <p:spPr>
          <a:xfrm>
            <a:off x="-1920501" y="7966701"/>
            <a:ext cx="7144042" cy="814181"/>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634D5CFE-D671-4275-878A-2261BB686453}"/>
              </a:ext>
            </a:extLst>
          </p:cNvPr>
          <p:cNvSpPr txBox="1"/>
          <p:nvPr/>
        </p:nvSpPr>
        <p:spPr>
          <a:xfrm>
            <a:off x="5223541" y="1444953"/>
            <a:ext cx="1342645" cy="461665"/>
          </a:xfrm>
          <a:prstGeom prst="rect">
            <a:avLst/>
          </a:prstGeom>
          <a:solidFill>
            <a:srgbClr val="00B050"/>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DC2D4FFA-7152-493D-880F-115FB579FAD0}"/>
              </a:ext>
            </a:extLst>
          </p:cNvPr>
          <p:cNvSpPr txBox="1"/>
          <p:nvPr/>
        </p:nvSpPr>
        <p:spPr>
          <a:xfrm>
            <a:off x="1178014" y="1878572"/>
            <a:ext cx="3200400" cy="814181"/>
          </a:xfrm>
          <a:prstGeom prst="rect">
            <a:avLst/>
          </a:prstGeom>
          <a:noFill/>
        </p:spPr>
        <p:txBody>
          <a:bodyPr wrap="square" rtlCol="0">
            <a:spAutoFit/>
          </a:bodyPr>
          <a:lstStyle/>
          <a:p>
            <a:endParaRPr lang="en-US" dirty="0"/>
          </a:p>
        </p:txBody>
      </p:sp>
      <p:sp>
        <p:nvSpPr>
          <p:cNvPr id="17" name="TextBox 16">
            <a:extLst>
              <a:ext uri="{FF2B5EF4-FFF2-40B4-BE49-F238E27FC236}">
                <a16:creationId xmlns:a16="http://schemas.microsoft.com/office/drawing/2014/main" id="{B271C7DB-4200-4D09-A7E4-03F7702A7352}"/>
              </a:ext>
            </a:extLst>
          </p:cNvPr>
          <p:cNvSpPr txBox="1"/>
          <p:nvPr/>
        </p:nvSpPr>
        <p:spPr>
          <a:xfrm>
            <a:off x="3996083" y="5759285"/>
            <a:ext cx="3912425" cy="1107996"/>
          </a:xfrm>
          <a:prstGeom prst="rect">
            <a:avLst/>
          </a:prstGeom>
          <a:noFill/>
        </p:spPr>
        <p:txBody>
          <a:bodyPr wrap="square" rtlCol="0">
            <a:spAutoFit/>
          </a:bodyPr>
          <a:lstStyle/>
          <a:p>
            <a:pPr algn="ctr"/>
            <a:r>
              <a:rPr lang="en-US" sz="1600" b="1" u="sng" dirty="0"/>
              <a:t>FIT  Questions:</a:t>
            </a:r>
          </a:p>
          <a:p>
            <a:pPr algn="ctr"/>
            <a:r>
              <a:rPr lang="en-US" sz="1600" dirty="0"/>
              <a:t>Did not match two Under the Hood Skills and one Gas In Tank area.</a:t>
            </a:r>
          </a:p>
          <a:p>
            <a:endParaRPr lang="en-US" dirty="0"/>
          </a:p>
        </p:txBody>
      </p:sp>
      <p:sp>
        <p:nvSpPr>
          <p:cNvPr id="21" name="TextBox 20">
            <a:extLst>
              <a:ext uri="{FF2B5EF4-FFF2-40B4-BE49-F238E27FC236}">
                <a16:creationId xmlns:a16="http://schemas.microsoft.com/office/drawing/2014/main" id="{2778FB61-D1FB-4DD6-B2C0-43BE3430C0C5}"/>
              </a:ext>
            </a:extLst>
          </p:cNvPr>
          <p:cNvSpPr txBox="1"/>
          <p:nvPr/>
        </p:nvSpPr>
        <p:spPr>
          <a:xfrm>
            <a:off x="8149830" y="5888865"/>
            <a:ext cx="328675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u="sng" dirty="0"/>
              <a:t>FIT  Questions: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Review Training Needed</a:t>
            </a:r>
            <a:endParaRPr lang="en-US" dirty="0"/>
          </a:p>
        </p:txBody>
      </p:sp>
      <p:sp>
        <p:nvSpPr>
          <p:cNvPr id="22" name="TextBox 21">
            <a:extLst>
              <a:ext uri="{FF2B5EF4-FFF2-40B4-BE49-F238E27FC236}">
                <a16:creationId xmlns:a16="http://schemas.microsoft.com/office/drawing/2014/main" id="{805A74C2-11C3-41C5-BD3A-E9258A80A20F}"/>
              </a:ext>
            </a:extLst>
          </p:cNvPr>
          <p:cNvSpPr txBox="1"/>
          <p:nvPr/>
        </p:nvSpPr>
        <p:spPr>
          <a:xfrm>
            <a:off x="5223540" y="2236595"/>
            <a:ext cx="1342645" cy="461665"/>
          </a:xfrm>
          <a:prstGeom prst="rect">
            <a:avLst/>
          </a:prstGeom>
          <a:solidFill>
            <a:srgbClr val="FFFF00"/>
          </a:solidFill>
        </p:spPr>
        <p:txBody>
          <a:bodyPr wrap="square" rtlCol="0">
            <a:spAutoFit/>
          </a:bodyPr>
          <a:lstStyle/>
          <a:p>
            <a:endParaRPr lang="en-US" dirty="0"/>
          </a:p>
        </p:txBody>
      </p:sp>
      <p:sp>
        <p:nvSpPr>
          <p:cNvPr id="26" name="TextBox 25">
            <a:extLst>
              <a:ext uri="{FF2B5EF4-FFF2-40B4-BE49-F238E27FC236}">
                <a16:creationId xmlns:a16="http://schemas.microsoft.com/office/drawing/2014/main" id="{7E7005D3-9098-4F35-B7CC-8F2E86DBD84A}"/>
              </a:ext>
            </a:extLst>
          </p:cNvPr>
          <p:cNvSpPr txBox="1"/>
          <p:nvPr/>
        </p:nvSpPr>
        <p:spPr>
          <a:xfrm>
            <a:off x="5213018" y="4169478"/>
            <a:ext cx="1342645" cy="461665"/>
          </a:xfrm>
          <a:prstGeom prst="rect">
            <a:avLst/>
          </a:prstGeom>
          <a:solidFill>
            <a:srgbClr val="DD3A26"/>
          </a:solidFill>
        </p:spPr>
        <p:txBody>
          <a:bodyPr wrap="square" rtlCol="0">
            <a:spAutoFit/>
          </a:bodyPr>
          <a:lstStyle/>
          <a:p>
            <a:endParaRPr lang="en-US" dirty="0"/>
          </a:p>
        </p:txBody>
      </p:sp>
      <p:sp>
        <p:nvSpPr>
          <p:cNvPr id="30" name="TextBox 29">
            <a:extLst>
              <a:ext uri="{FF2B5EF4-FFF2-40B4-BE49-F238E27FC236}">
                <a16:creationId xmlns:a16="http://schemas.microsoft.com/office/drawing/2014/main" id="{E6DDA600-BA6D-4762-8DA7-1782C1623A9B}"/>
              </a:ext>
            </a:extLst>
          </p:cNvPr>
          <p:cNvSpPr txBox="1"/>
          <p:nvPr/>
        </p:nvSpPr>
        <p:spPr>
          <a:xfrm>
            <a:off x="9261356" y="1359128"/>
            <a:ext cx="1342645" cy="461665"/>
          </a:xfrm>
          <a:prstGeom prst="rect">
            <a:avLst/>
          </a:prstGeom>
          <a:solidFill>
            <a:srgbClr val="FFFF00"/>
          </a:solidFill>
          <a:ln>
            <a:solidFill>
              <a:srgbClr val="FFFF00"/>
            </a:solidFill>
          </a:ln>
        </p:spPr>
        <p:txBody>
          <a:bodyPr wrap="square" rtlCol="0">
            <a:spAutoFit/>
          </a:bodyPr>
          <a:lstStyle/>
          <a:p>
            <a:endParaRPr lang="en-US" dirty="0"/>
          </a:p>
        </p:txBody>
      </p:sp>
      <p:sp>
        <p:nvSpPr>
          <p:cNvPr id="32" name="TextBox 31">
            <a:extLst>
              <a:ext uri="{FF2B5EF4-FFF2-40B4-BE49-F238E27FC236}">
                <a16:creationId xmlns:a16="http://schemas.microsoft.com/office/drawing/2014/main" id="{7E338AA0-DFAE-48CF-9C1C-C2D7191ED43B}"/>
              </a:ext>
            </a:extLst>
          </p:cNvPr>
          <p:cNvSpPr txBox="1"/>
          <p:nvPr/>
        </p:nvSpPr>
        <p:spPr>
          <a:xfrm>
            <a:off x="9261357" y="2274615"/>
            <a:ext cx="1342645" cy="461665"/>
          </a:xfrm>
          <a:prstGeom prst="rect">
            <a:avLst/>
          </a:prstGeom>
          <a:solidFill>
            <a:srgbClr val="00B050"/>
          </a:solidFill>
        </p:spPr>
        <p:txBody>
          <a:bodyPr wrap="square" rtlCol="0">
            <a:spAutoFit/>
          </a:bodyPr>
          <a:lstStyle/>
          <a:p>
            <a:endParaRPr lang="en-US" dirty="0"/>
          </a:p>
        </p:txBody>
      </p:sp>
      <p:sp>
        <p:nvSpPr>
          <p:cNvPr id="33" name="TextBox 32">
            <a:extLst>
              <a:ext uri="{FF2B5EF4-FFF2-40B4-BE49-F238E27FC236}">
                <a16:creationId xmlns:a16="http://schemas.microsoft.com/office/drawing/2014/main" id="{3714E497-845C-4CC6-82B3-7EB76F54792B}"/>
              </a:ext>
            </a:extLst>
          </p:cNvPr>
          <p:cNvSpPr txBox="1"/>
          <p:nvPr/>
        </p:nvSpPr>
        <p:spPr>
          <a:xfrm>
            <a:off x="9261355" y="3267999"/>
            <a:ext cx="1342645" cy="461665"/>
          </a:xfrm>
          <a:prstGeom prst="rect">
            <a:avLst/>
          </a:prstGeom>
          <a:solidFill>
            <a:srgbClr val="00B050"/>
          </a:solidFill>
        </p:spPr>
        <p:txBody>
          <a:bodyPr wrap="square" rtlCol="0">
            <a:spAutoFit/>
          </a:bodyPr>
          <a:lstStyle/>
          <a:p>
            <a:endParaRPr lang="en-US" dirty="0"/>
          </a:p>
        </p:txBody>
      </p:sp>
      <p:sp>
        <p:nvSpPr>
          <p:cNvPr id="34" name="TextBox 33">
            <a:extLst>
              <a:ext uri="{FF2B5EF4-FFF2-40B4-BE49-F238E27FC236}">
                <a16:creationId xmlns:a16="http://schemas.microsoft.com/office/drawing/2014/main" id="{F4CFDBD5-2862-49DB-AEDD-506F02C834FF}"/>
              </a:ext>
            </a:extLst>
          </p:cNvPr>
          <p:cNvSpPr txBox="1"/>
          <p:nvPr/>
        </p:nvSpPr>
        <p:spPr>
          <a:xfrm>
            <a:off x="9261354" y="4272382"/>
            <a:ext cx="1342645" cy="461665"/>
          </a:xfrm>
          <a:prstGeom prst="rect">
            <a:avLst/>
          </a:prstGeom>
          <a:solidFill>
            <a:srgbClr val="00B050"/>
          </a:solidFill>
        </p:spPr>
        <p:txBody>
          <a:bodyPr wrap="square" rtlCol="0">
            <a:spAutoFit/>
          </a:bodyPr>
          <a:lstStyle/>
          <a:p>
            <a:endParaRPr lang="en-US" dirty="0"/>
          </a:p>
        </p:txBody>
      </p:sp>
      <p:pic>
        <p:nvPicPr>
          <p:cNvPr id="27" name="Picture 26">
            <a:extLst>
              <a:ext uri="{FF2B5EF4-FFF2-40B4-BE49-F238E27FC236}">
                <a16:creationId xmlns:a16="http://schemas.microsoft.com/office/drawing/2014/main" id="{6DEBA2DD-8028-40B8-8DD8-4EC20465240C}"/>
              </a:ext>
            </a:extLst>
          </p:cNvPr>
          <p:cNvPicPr>
            <a:picLocks noChangeAspect="1"/>
          </p:cNvPicPr>
          <p:nvPr/>
        </p:nvPicPr>
        <p:blipFill>
          <a:blip r:embed="rId2"/>
          <a:stretch>
            <a:fillRect/>
          </a:stretch>
        </p:blipFill>
        <p:spPr>
          <a:xfrm>
            <a:off x="499578" y="2544083"/>
            <a:ext cx="768214" cy="512163"/>
          </a:xfrm>
          <a:prstGeom prst="rect">
            <a:avLst/>
          </a:prstGeom>
        </p:spPr>
      </p:pic>
      <p:pic>
        <p:nvPicPr>
          <p:cNvPr id="28" name="Picture 27">
            <a:extLst>
              <a:ext uri="{FF2B5EF4-FFF2-40B4-BE49-F238E27FC236}">
                <a16:creationId xmlns:a16="http://schemas.microsoft.com/office/drawing/2014/main" id="{44EB5DE7-4894-4395-9BDE-AA1B036DDED4}"/>
              </a:ext>
            </a:extLst>
          </p:cNvPr>
          <p:cNvPicPr>
            <a:picLocks noChangeAspect="1"/>
          </p:cNvPicPr>
          <p:nvPr/>
        </p:nvPicPr>
        <p:blipFill>
          <a:blip r:embed="rId3"/>
          <a:stretch>
            <a:fillRect/>
          </a:stretch>
        </p:blipFill>
        <p:spPr>
          <a:xfrm>
            <a:off x="474321" y="3383292"/>
            <a:ext cx="793471" cy="591369"/>
          </a:xfrm>
          <a:prstGeom prst="rect">
            <a:avLst/>
          </a:prstGeom>
        </p:spPr>
      </p:pic>
      <p:pic>
        <p:nvPicPr>
          <p:cNvPr id="29" name="Picture 28">
            <a:extLst>
              <a:ext uri="{FF2B5EF4-FFF2-40B4-BE49-F238E27FC236}">
                <a16:creationId xmlns:a16="http://schemas.microsoft.com/office/drawing/2014/main" id="{794F974E-66CA-4FEF-9587-6637A0B69AB4}"/>
              </a:ext>
            </a:extLst>
          </p:cNvPr>
          <p:cNvPicPr>
            <a:picLocks noChangeAspect="1"/>
          </p:cNvPicPr>
          <p:nvPr/>
        </p:nvPicPr>
        <p:blipFill>
          <a:blip r:embed="rId4"/>
          <a:stretch>
            <a:fillRect/>
          </a:stretch>
        </p:blipFill>
        <p:spPr>
          <a:xfrm>
            <a:off x="525377" y="4553024"/>
            <a:ext cx="916168" cy="521057"/>
          </a:xfrm>
          <a:prstGeom prst="rect">
            <a:avLst/>
          </a:prstGeom>
        </p:spPr>
      </p:pic>
      <p:sp>
        <p:nvSpPr>
          <p:cNvPr id="31" name="TextBox 30">
            <a:extLst>
              <a:ext uri="{FF2B5EF4-FFF2-40B4-BE49-F238E27FC236}">
                <a16:creationId xmlns:a16="http://schemas.microsoft.com/office/drawing/2014/main" id="{9CD30BA4-193F-4013-B218-2C58E78FBB87}"/>
              </a:ext>
            </a:extLst>
          </p:cNvPr>
          <p:cNvSpPr txBox="1"/>
          <p:nvPr/>
        </p:nvSpPr>
        <p:spPr>
          <a:xfrm>
            <a:off x="5223540" y="3190983"/>
            <a:ext cx="1342645" cy="461665"/>
          </a:xfrm>
          <a:prstGeom prst="rect">
            <a:avLst/>
          </a:prstGeom>
          <a:solidFill>
            <a:srgbClr val="00B050"/>
          </a:solidFill>
        </p:spPr>
        <p:txBody>
          <a:bodyPr wrap="square" rtlCol="0">
            <a:spAutoFit/>
          </a:bodyPr>
          <a:lstStyle/>
          <a:p>
            <a:endParaRPr lang="en-US" dirty="0"/>
          </a:p>
        </p:txBody>
      </p:sp>
      <p:sp>
        <p:nvSpPr>
          <p:cNvPr id="23" name="TextBox 22">
            <a:extLst>
              <a:ext uri="{FF2B5EF4-FFF2-40B4-BE49-F238E27FC236}">
                <a16:creationId xmlns:a16="http://schemas.microsoft.com/office/drawing/2014/main" id="{F0FE99D7-3642-4EB7-8038-BA0A0B6E04A1}"/>
              </a:ext>
            </a:extLst>
          </p:cNvPr>
          <p:cNvSpPr txBox="1"/>
          <p:nvPr/>
        </p:nvSpPr>
        <p:spPr>
          <a:xfrm>
            <a:off x="5213017" y="5057916"/>
            <a:ext cx="1342645" cy="461665"/>
          </a:xfrm>
          <a:prstGeom prst="rect">
            <a:avLst/>
          </a:prstGeom>
          <a:solidFill>
            <a:srgbClr val="FFFF00"/>
          </a:solidFill>
        </p:spPr>
        <p:txBody>
          <a:bodyPr wrap="square" rtlCol="0">
            <a:spAutoFit/>
          </a:bodyPr>
          <a:lstStyle/>
          <a:p>
            <a:endParaRPr lang="en-US" dirty="0"/>
          </a:p>
        </p:txBody>
      </p:sp>
      <p:sp>
        <p:nvSpPr>
          <p:cNvPr id="35" name="TextBox 34">
            <a:extLst>
              <a:ext uri="{FF2B5EF4-FFF2-40B4-BE49-F238E27FC236}">
                <a16:creationId xmlns:a16="http://schemas.microsoft.com/office/drawing/2014/main" id="{37887C29-8E8D-4518-91CE-30B806503484}"/>
              </a:ext>
            </a:extLst>
          </p:cNvPr>
          <p:cNvSpPr txBox="1"/>
          <p:nvPr/>
        </p:nvSpPr>
        <p:spPr>
          <a:xfrm>
            <a:off x="9261354" y="5271476"/>
            <a:ext cx="1342645" cy="461665"/>
          </a:xfrm>
          <a:prstGeom prst="rect">
            <a:avLst/>
          </a:prstGeom>
          <a:solidFill>
            <a:srgbClr val="00B050"/>
          </a:solidFill>
        </p:spPr>
        <p:txBody>
          <a:bodyPr wrap="square" rtlCol="0">
            <a:spAutoFit/>
          </a:bodyPr>
          <a:lstStyle/>
          <a:p>
            <a:endParaRPr lang="en-US" dirty="0"/>
          </a:p>
        </p:txBody>
      </p:sp>
    </p:spTree>
    <p:extLst>
      <p:ext uri="{BB962C8B-B14F-4D97-AF65-F5344CB8AC3E}">
        <p14:creationId xmlns:p14="http://schemas.microsoft.com/office/powerpoint/2010/main" val="395942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21" grpId="0"/>
      <p:bldP spid="22" grpId="0" animBg="1"/>
      <p:bldP spid="26" grpId="0" animBg="1"/>
      <p:bldP spid="30" grpId="0" animBg="1"/>
      <p:bldP spid="32" grpId="0" animBg="1"/>
      <p:bldP spid="33" grpId="0" animBg="1"/>
      <p:bldP spid="34" grpId="0" animBg="1"/>
      <p:bldP spid="31" grpId="0" animBg="1"/>
      <p:bldP spid="23"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4F7E8E-4429-4EEF-AFEA-4AE281B6FC16}"/>
              </a:ext>
            </a:extLst>
          </p:cNvPr>
          <p:cNvSpPr txBox="1"/>
          <p:nvPr/>
        </p:nvSpPr>
        <p:spPr>
          <a:xfrm>
            <a:off x="629529" y="5946371"/>
            <a:ext cx="7144042" cy="814181"/>
          </a:xfrm>
          <a:prstGeom prst="rect">
            <a:avLst/>
          </a:prstGeom>
          <a:solidFill>
            <a:schemeClr val="bg1"/>
          </a:solidFill>
        </p:spPr>
        <p:txBody>
          <a:bodyPr wrap="square" rtlCol="0">
            <a:spAutoFit/>
          </a:bodyPr>
          <a:lstStyle/>
          <a:p>
            <a:endParaRPr lang="en-US" dirty="0"/>
          </a:p>
        </p:txBody>
      </p:sp>
      <p:graphicFrame>
        <p:nvGraphicFramePr>
          <p:cNvPr id="4" name="Table 4">
            <a:extLst>
              <a:ext uri="{FF2B5EF4-FFF2-40B4-BE49-F238E27FC236}">
                <a16:creationId xmlns:a16="http://schemas.microsoft.com/office/drawing/2014/main" id="{6B43C149-4614-4B6D-A008-9A9C387A7BEF}"/>
              </a:ext>
            </a:extLst>
          </p:cNvPr>
          <p:cNvGraphicFramePr>
            <a:graphicFrameLocks noGrp="1"/>
          </p:cNvGraphicFramePr>
          <p:nvPr>
            <p:ph idx="1"/>
            <p:extLst>
              <p:ext uri="{D42A27DB-BD31-4B8C-83A1-F6EECF244321}">
                <p14:modId xmlns:p14="http://schemas.microsoft.com/office/powerpoint/2010/main" val="413834152"/>
              </p:ext>
            </p:extLst>
          </p:nvPr>
        </p:nvGraphicFramePr>
        <p:xfrm>
          <a:off x="734518" y="320097"/>
          <a:ext cx="10645786" cy="6373467"/>
        </p:xfrm>
        <a:graphic>
          <a:graphicData uri="http://schemas.openxmlformats.org/drawingml/2006/table">
            <a:tbl>
              <a:tblPr firstRow="1" bandRow="1">
                <a:tableStyleId>{5C22544A-7EE6-4342-B048-85BDC9FD1C3A}</a:tableStyleId>
              </a:tblPr>
              <a:tblGrid>
                <a:gridCol w="10645786">
                  <a:extLst>
                    <a:ext uri="{9D8B030D-6E8A-4147-A177-3AD203B41FA5}">
                      <a16:colId xmlns:a16="http://schemas.microsoft.com/office/drawing/2014/main" val="4189035879"/>
                    </a:ext>
                  </a:extLst>
                </a:gridCol>
              </a:tblGrid>
              <a:tr h="881987">
                <a:tc>
                  <a:txBody>
                    <a:bodyPr/>
                    <a:lstStyle/>
                    <a:p>
                      <a:pPr algn="ctr"/>
                      <a:r>
                        <a:rPr lang="en-US" sz="2800" dirty="0">
                          <a:solidFill>
                            <a:schemeClr val="tx1"/>
                          </a:solidFill>
                        </a:rPr>
                        <a:t>Hiring Manager Debrief Conversation Process:</a:t>
                      </a:r>
                    </a:p>
                  </a:txBody>
                  <a:tcPr>
                    <a:solidFill>
                      <a:schemeClr val="bg1"/>
                    </a:solidFill>
                  </a:tcPr>
                </a:tc>
                <a:extLst>
                  <a:ext uri="{0D108BD9-81ED-4DB2-BD59-A6C34878D82A}">
                    <a16:rowId xmlns:a16="http://schemas.microsoft.com/office/drawing/2014/main" val="671440757"/>
                  </a:ext>
                </a:extLst>
              </a:tr>
              <a:tr h="370840">
                <a:tc>
                  <a:txBody>
                    <a:bodyPr/>
                    <a:lstStyle/>
                    <a:p>
                      <a:pPr marL="0" lvl="0" indent="0" algn="l">
                        <a:buFont typeface="+mj-lt"/>
                        <a:buNone/>
                        <a:defRPr/>
                      </a:pPr>
                      <a:r>
                        <a:rPr lang="en-US" sz="2400" b="1" u="sng" dirty="0">
                          <a:solidFill>
                            <a:srgbClr val="DD3A26"/>
                          </a:solidFill>
                        </a:rPr>
                        <a:t>ASK HIRING MANAGER:</a:t>
                      </a:r>
                      <a:r>
                        <a:rPr lang="en-US" sz="2400" b="1" u="none" dirty="0">
                          <a:solidFill>
                            <a:srgbClr val="DD3A26"/>
                          </a:solidFill>
                        </a:rPr>
                        <a:t> </a:t>
                      </a:r>
                    </a:p>
                    <a:p>
                      <a:pPr marL="342900" lvl="0" indent="-342900" algn="l">
                        <a:buFont typeface="Arial" panose="020B0604020202020204" pitchFamily="34" charset="0"/>
                        <a:buChar char="•"/>
                        <a:defRPr/>
                      </a:pPr>
                      <a:r>
                        <a:rPr lang="en-US" sz="2400" b="0" dirty="0">
                          <a:solidFill>
                            <a:srgbClr val="DD3A26"/>
                          </a:solidFill>
                        </a:rPr>
                        <a:t>What do you like about this candidate?   </a:t>
                      </a:r>
                    </a:p>
                    <a:p>
                      <a:pPr marL="342900" lvl="0" indent="-342900" algn="l">
                        <a:buFont typeface="Arial" panose="020B0604020202020204" pitchFamily="34" charset="0"/>
                        <a:buChar char="•"/>
                        <a:defRPr/>
                      </a:pPr>
                      <a:r>
                        <a:rPr lang="en-US" sz="2400" b="0" dirty="0">
                          <a:solidFill>
                            <a:srgbClr val="DD3A26"/>
                          </a:solidFill>
                        </a:rPr>
                        <a:t>What concerns do you have?</a:t>
                      </a:r>
                      <a:br>
                        <a:rPr lang="en-US" sz="2400" b="1" dirty="0">
                          <a:solidFill>
                            <a:srgbClr val="DD3A26"/>
                          </a:solidFill>
                        </a:rPr>
                      </a:br>
                      <a:endParaRPr lang="en-US" sz="2400" b="1" dirty="0">
                        <a:solidFill>
                          <a:srgbClr val="DD3A26"/>
                        </a:solidFill>
                      </a:endParaRPr>
                    </a:p>
                    <a:p>
                      <a:pPr marL="0" lvl="0" indent="0" algn="l">
                        <a:buFont typeface="Arial" panose="020B0604020202020204" pitchFamily="34" charset="0"/>
                        <a:buNone/>
                        <a:defRPr/>
                      </a:pPr>
                      <a:r>
                        <a:rPr lang="en-US" sz="2400" b="1" u="sng" dirty="0">
                          <a:solidFill>
                            <a:srgbClr val="973694"/>
                          </a:solidFill>
                        </a:rPr>
                        <a:t>REVIEW:</a:t>
                      </a:r>
                      <a:endParaRPr lang="en-US" sz="2400" b="1" u="none" dirty="0">
                        <a:solidFill>
                          <a:srgbClr val="973694"/>
                        </a:solidFill>
                      </a:endParaRPr>
                    </a:p>
                    <a:p>
                      <a:pPr marL="342900" lvl="0" indent="-342900" algn="l">
                        <a:buFont typeface="Arial" panose="020B0604020202020204" pitchFamily="34" charset="0"/>
                        <a:buChar char="•"/>
                        <a:defRPr/>
                      </a:pPr>
                      <a:r>
                        <a:rPr lang="en-US" sz="2400" b="0" u="none" dirty="0">
                          <a:solidFill>
                            <a:srgbClr val="973694"/>
                          </a:solidFill>
                        </a:rPr>
                        <a:t>The Position Benchmark – The Top Job Priorities and Superior Performance Attributes selected for the role.</a:t>
                      </a:r>
                    </a:p>
                    <a:p>
                      <a:pPr marL="342900" lvl="0" indent="-342900" algn="l">
                        <a:buFont typeface="Arial" panose="020B0604020202020204" pitchFamily="34" charset="0"/>
                        <a:buChar char="•"/>
                        <a:defRPr/>
                      </a:pPr>
                      <a:r>
                        <a:rPr lang="en-US" sz="2400" b="0" u="none" dirty="0">
                          <a:solidFill>
                            <a:srgbClr val="973694"/>
                          </a:solidFill>
                        </a:rPr>
                        <a:t>Candidate matches and potential gaps. </a:t>
                      </a:r>
                    </a:p>
                    <a:p>
                      <a:pPr marL="342900" lvl="0" indent="-342900" algn="l">
                        <a:buFont typeface="Arial" panose="020B0604020202020204" pitchFamily="34" charset="0"/>
                        <a:buChar char="•"/>
                        <a:defRPr/>
                      </a:pPr>
                      <a:r>
                        <a:rPr lang="en-US" sz="2400" b="0" u="none" dirty="0">
                          <a:solidFill>
                            <a:srgbClr val="973694"/>
                          </a:solidFill>
                        </a:rPr>
                        <a:t>Potential level of risk, based upon fit.</a:t>
                      </a:r>
                      <a:br>
                        <a:rPr lang="en-US" sz="2400" b="0" dirty="0">
                          <a:solidFill>
                            <a:srgbClr val="973694"/>
                          </a:solidFill>
                        </a:rPr>
                      </a:br>
                      <a:endParaRPr lang="en-US" sz="2400" b="0" dirty="0">
                        <a:solidFill>
                          <a:srgbClr val="973694"/>
                        </a:solidFill>
                      </a:endParaRPr>
                    </a:p>
                    <a:p>
                      <a:pPr marL="0" lvl="0" indent="0" algn="l">
                        <a:buFont typeface="+mj-lt"/>
                        <a:buNone/>
                        <a:defRPr/>
                      </a:pPr>
                      <a:r>
                        <a:rPr lang="en-US" sz="2400" b="1" u="sng" dirty="0">
                          <a:solidFill>
                            <a:srgbClr val="F37124"/>
                          </a:solidFill>
                        </a:rPr>
                        <a:t>PROVIDE:</a:t>
                      </a:r>
                      <a:r>
                        <a:rPr lang="en-US" sz="2400" b="1" u="none" dirty="0">
                          <a:solidFill>
                            <a:srgbClr val="F37124"/>
                          </a:solidFill>
                        </a:rPr>
                        <a:t> </a:t>
                      </a:r>
                      <a:endParaRPr lang="en-US" sz="2400" b="0" dirty="0">
                        <a:solidFill>
                          <a:srgbClr val="F37124"/>
                        </a:solidFill>
                      </a:endParaRPr>
                    </a:p>
                    <a:p>
                      <a:pPr marL="342900" lvl="0" indent="-342900" algn="l">
                        <a:buFont typeface="Arial" panose="020B0604020202020204" pitchFamily="34" charset="0"/>
                        <a:buChar char="•"/>
                        <a:defRPr/>
                      </a:pPr>
                      <a:r>
                        <a:rPr lang="en-US" sz="2400" b="0" dirty="0">
                          <a:solidFill>
                            <a:srgbClr val="F37124"/>
                          </a:solidFill>
                        </a:rPr>
                        <a:t>Sample interview questions for gap areas if a 2</a:t>
                      </a:r>
                      <a:r>
                        <a:rPr lang="en-US" sz="2400" b="0" baseline="30000" dirty="0">
                          <a:solidFill>
                            <a:srgbClr val="F37124"/>
                          </a:solidFill>
                        </a:rPr>
                        <a:t>nd</a:t>
                      </a:r>
                      <a:r>
                        <a:rPr lang="en-US" sz="2400" b="0" dirty="0">
                          <a:solidFill>
                            <a:srgbClr val="F37124"/>
                          </a:solidFill>
                        </a:rPr>
                        <a:t> interview will be held.</a:t>
                      </a:r>
                    </a:p>
                    <a:p>
                      <a:pPr marL="0" lvl="0" indent="0" algn="ctr">
                        <a:buNone/>
                        <a:defRPr/>
                      </a:pPr>
                      <a:endParaRPr lang="en-US" sz="1800" b="1" dirty="0"/>
                    </a:p>
                  </a:txBody>
                  <a:tcPr>
                    <a:solidFill>
                      <a:schemeClr val="bg1"/>
                    </a:solidFill>
                  </a:tcPr>
                </a:tc>
                <a:extLst>
                  <a:ext uri="{0D108BD9-81ED-4DB2-BD59-A6C34878D82A}">
                    <a16:rowId xmlns:a16="http://schemas.microsoft.com/office/drawing/2014/main" val="4115757960"/>
                  </a:ext>
                </a:extLst>
              </a:tr>
              <a:tr h="370840">
                <a:tc>
                  <a:txBody>
                    <a:bodyPr/>
                    <a:lstStyle/>
                    <a:p>
                      <a:pPr marL="0" lvl="0" indent="0" algn="ctr">
                        <a:buNone/>
                        <a:defRPr/>
                      </a:pPr>
                      <a:endParaRPr lang="en-US" sz="1800" b="1" dirty="0"/>
                    </a:p>
                  </a:txBody>
                  <a:tcPr>
                    <a:solidFill>
                      <a:schemeClr val="bg1"/>
                    </a:solidFill>
                  </a:tcPr>
                </a:tc>
                <a:extLst>
                  <a:ext uri="{0D108BD9-81ED-4DB2-BD59-A6C34878D82A}">
                    <a16:rowId xmlns:a16="http://schemas.microsoft.com/office/drawing/2014/main" val="1744427785"/>
                  </a:ext>
                </a:extLst>
              </a:tr>
            </a:tbl>
          </a:graphicData>
        </a:graphic>
      </p:graphicFrame>
      <p:sp>
        <p:nvSpPr>
          <p:cNvPr id="6" name="TextBox 5">
            <a:extLst>
              <a:ext uri="{FF2B5EF4-FFF2-40B4-BE49-F238E27FC236}">
                <a16:creationId xmlns:a16="http://schemas.microsoft.com/office/drawing/2014/main" id="{5D71A691-46EA-45E0-8E3D-C2FE156CA975}"/>
              </a:ext>
            </a:extLst>
          </p:cNvPr>
          <p:cNvSpPr txBox="1"/>
          <p:nvPr/>
        </p:nvSpPr>
        <p:spPr>
          <a:xfrm>
            <a:off x="9467557" y="5980706"/>
            <a:ext cx="2094914" cy="712511"/>
          </a:xfrm>
          <a:prstGeom prst="rect">
            <a:avLst/>
          </a:prstGeom>
          <a:solidFill>
            <a:schemeClr val="bg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505D668E-C6AB-4458-AA68-3FDACCC0912A}"/>
              </a:ext>
            </a:extLst>
          </p:cNvPr>
          <p:cNvSpPr txBox="1"/>
          <p:nvPr/>
        </p:nvSpPr>
        <p:spPr>
          <a:xfrm>
            <a:off x="734518" y="1000664"/>
            <a:ext cx="10722964" cy="575988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06062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4F7E8E-4429-4EEF-AFEA-4AE281B6FC16}"/>
              </a:ext>
            </a:extLst>
          </p:cNvPr>
          <p:cNvSpPr txBox="1"/>
          <p:nvPr/>
        </p:nvSpPr>
        <p:spPr>
          <a:xfrm>
            <a:off x="629529" y="5946371"/>
            <a:ext cx="7144042" cy="814181"/>
          </a:xfrm>
          <a:prstGeom prst="rect">
            <a:avLst/>
          </a:prstGeom>
          <a:solidFill>
            <a:schemeClr val="bg1"/>
          </a:solidFill>
        </p:spPr>
        <p:txBody>
          <a:bodyPr wrap="square" rtlCol="0">
            <a:spAutoFit/>
          </a:bodyPr>
          <a:lstStyle/>
          <a:p>
            <a:endParaRPr lang="en-US" dirty="0"/>
          </a:p>
        </p:txBody>
      </p:sp>
      <p:graphicFrame>
        <p:nvGraphicFramePr>
          <p:cNvPr id="4" name="Table 4">
            <a:extLst>
              <a:ext uri="{FF2B5EF4-FFF2-40B4-BE49-F238E27FC236}">
                <a16:creationId xmlns:a16="http://schemas.microsoft.com/office/drawing/2014/main" id="{6B43C149-4614-4B6D-A008-9A9C387A7BEF}"/>
              </a:ext>
            </a:extLst>
          </p:cNvPr>
          <p:cNvGraphicFramePr>
            <a:graphicFrameLocks noGrp="1"/>
          </p:cNvGraphicFramePr>
          <p:nvPr>
            <p:ph idx="1"/>
          </p:nvPr>
        </p:nvGraphicFramePr>
        <p:xfrm>
          <a:off x="734518" y="320097"/>
          <a:ext cx="10645786" cy="6373467"/>
        </p:xfrm>
        <a:graphic>
          <a:graphicData uri="http://schemas.openxmlformats.org/drawingml/2006/table">
            <a:tbl>
              <a:tblPr firstRow="1" bandRow="1">
                <a:tableStyleId>{5C22544A-7EE6-4342-B048-85BDC9FD1C3A}</a:tableStyleId>
              </a:tblPr>
              <a:tblGrid>
                <a:gridCol w="10645786">
                  <a:extLst>
                    <a:ext uri="{9D8B030D-6E8A-4147-A177-3AD203B41FA5}">
                      <a16:colId xmlns:a16="http://schemas.microsoft.com/office/drawing/2014/main" val="4189035879"/>
                    </a:ext>
                  </a:extLst>
                </a:gridCol>
              </a:tblGrid>
              <a:tr h="881987">
                <a:tc>
                  <a:txBody>
                    <a:bodyPr/>
                    <a:lstStyle/>
                    <a:p>
                      <a:pPr algn="ctr"/>
                      <a:r>
                        <a:rPr lang="en-US" sz="2800" dirty="0">
                          <a:solidFill>
                            <a:schemeClr val="tx1"/>
                          </a:solidFill>
                        </a:rPr>
                        <a:t>Hiring Manager Debrief Conversation Process:</a:t>
                      </a:r>
                    </a:p>
                  </a:txBody>
                  <a:tcPr>
                    <a:solidFill>
                      <a:schemeClr val="bg1"/>
                    </a:solidFill>
                  </a:tcPr>
                </a:tc>
                <a:extLst>
                  <a:ext uri="{0D108BD9-81ED-4DB2-BD59-A6C34878D82A}">
                    <a16:rowId xmlns:a16="http://schemas.microsoft.com/office/drawing/2014/main" val="671440757"/>
                  </a:ext>
                </a:extLst>
              </a:tr>
              <a:tr h="370840">
                <a:tc>
                  <a:txBody>
                    <a:bodyPr/>
                    <a:lstStyle/>
                    <a:p>
                      <a:pPr marL="0" lvl="0" indent="0" algn="l">
                        <a:buFont typeface="+mj-lt"/>
                        <a:buNone/>
                        <a:defRPr/>
                      </a:pPr>
                      <a:r>
                        <a:rPr lang="en-US" sz="2400" b="1" u="sng" dirty="0">
                          <a:solidFill>
                            <a:srgbClr val="DD3A26"/>
                          </a:solidFill>
                        </a:rPr>
                        <a:t>ASK HIRING MANAGER:</a:t>
                      </a:r>
                      <a:r>
                        <a:rPr lang="en-US" sz="2400" b="1" u="none" dirty="0">
                          <a:solidFill>
                            <a:srgbClr val="DD3A26"/>
                          </a:solidFill>
                        </a:rPr>
                        <a:t> </a:t>
                      </a:r>
                    </a:p>
                    <a:p>
                      <a:pPr marL="342900" lvl="0" indent="-342900" algn="l">
                        <a:buFont typeface="Arial" panose="020B0604020202020204" pitchFamily="34" charset="0"/>
                        <a:buChar char="•"/>
                        <a:defRPr/>
                      </a:pPr>
                      <a:r>
                        <a:rPr lang="en-US" sz="2400" b="0" dirty="0">
                          <a:solidFill>
                            <a:srgbClr val="DD3A26"/>
                          </a:solidFill>
                        </a:rPr>
                        <a:t>What do you like about this candidate?   </a:t>
                      </a:r>
                    </a:p>
                    <a:p>
                      <a:pPr marL="342900" lvl="0" indent="-342900" algn="l">
                        <a:buFont typeface="Arial" panose="020B0604020202020204" pitchFamily="34" charset="0"/>
                        <a:buChar char="•"/>
                        <a:defRPr/>
                      </a:pPr>
                      <a:r>
                        <a:rPr lang="en-US" sz="2400" b="0" dirty="0">
                          <a:solidFill>
                            <a:srgbClr val="DD3A26"/>
                          </a:solidFill>
                        </a:rPr>
                        <a:t>What concerns do you have?</a:t>
                      </a:r>
                      <a:br>
                        <a:rPr lang="en-US" sz="2400" b="1" dirty="0">
                          <a:solidFill>
                            <a:srgbClr val="DD3A26"/>
                          </a:solidFill>
                        </a:rPr>
                      </a:br>
                      <a:endParaRPr lang="en-US" sz="2400" b="1" dirty="0">
                        <a:solidFill>
                          <a:srgbClr val="DD3A26"/>
                        </a:solidFill>
                      </a:endParaRPr>
                    </a:p>
                    <a:p>
                      <a:pPr marL="0" lvl="0" indent="0" algn="l">
                        <a:buFont typeface="Arial" panose="020B0604020202020204" pitchFamily="34" charset="0"/>
                        <a:buNone/>
                        <a:defRPr/>
                      </a:pPr>
                      <a:r>
                        <a:rPr lang="en-US" sz="2400" b="1" u="sng" dirty="0">
                          <a:solidFill>
                            <a:srgbClr val="973694"/>
                          </a:solidFill>
                        </a:rPr>
                        <a:t>REVIEW:</a:t>
                      </a:r>
                      <a:endParaRPr lang="en-US" sz="2400" b="1" u="none" dirty="0">
                        <a:solidFill>
                          <a:srgbClr val="973694"/>
                        </a:solidFill>
                      </a:endParaRPr>
                    </a:p>
                    <a:p>
                      <a:pPr marL="342900" lvl="0" indent="-342900" algn="l">
                        <a:buFont typeface="Arial" panose="020B0604020202020204" pitchFamily="34" charset="0"/>
                        <a:buChar char="•"/>
                        <a:defRPr/>
                      </a:pPr>
                      <a:r>
                        <a:rPr lang="en-US" sz="2400" b="0" u="none" dirty="0">
                          <a:solidFill>
                            <a:srgbClr val="973694"/>
                          </a:solidFill>
                        </a:rPr>
                        <a:t>The Position Benchmark – The Top Job Priorities and Superior Performance Attributes selected for the role.</a:t>
                      </a:r>
                    </a:p>
                    <a:p>
                      <a:pPr marL="342900" lvl="0" indent="-342900" algn="l">
                        <a:buFont typeface="Arial" panose="020B0604020202020204" pitchFamily="34" charset="0"/>
                        <a:buChar char="•"/>
                        <a:defRPr/>
                      </a:pPr>
                      <a:r>
                        <a:rPr lang="en-US" sz="2400" b="0" u="none" dirty="0">
                          <a:solidFill>
                            <a:srgbClr val="973694"/>
                          </a:solidFill>
                        </a:rPr>
                        <a:t>Candidate matches and potential gaps. </a:t>
                      </a:r>
                    </a:p>
                    <a:p>
                      <a:pPr marL="342900" lvl="0" indent="-342900" algn="l">
                        <a:buFont typeface="Arial" panose="020B0604020202020204" pitchFamily="34" charset="0"/>
                        <a:buChar char="•"/>
                        <a:defRPr/>
                      </a:pPr>
                      <a:r>
                        <a:rPr lang="en-US" sz="2400" b="0" u="none" dirty="0">
                          <a:solidFill>
                            <a:srgbClr val="973694"/>
                          </a:solidFill>
                        </a:rPr>
                        <a:t>Potential level of risk, based upon fit.</a:t>
                      </a:r>
                      <a:br>
                        <a:rPr lang="en-US" sz="2400" b="0" dirty="0">
                          <a:solidFill>
                            <a:srgbClr val="973694"/>
                          </a:solidFill>
                        </a:rPr>
                      </a:br>
                      <a:endParaRPr lang="en-US" sz="2400" b="0" dirty="0">
                        <a:solidFill>
                          <a:srgbClr val="973694"/>
                        </a:solidFill>
                      </a:endParaRPr>
                    </a:p>
                    <a:p>
                      <a:pPr marL="0" lvl="0" indent="0" algn="l">
                        <a:buFont typeface="+mj-lt"/>
                        <a:buNone/>
                        <a:defRPr/>
                      </a:pPr>
                      <a:r>
                        <a:rPr lang="en-US" sz="2400" b="1" u="sng" dirty="0">
                          <a:solidFill>
                            <a:srgbClr val="F37124"/>
                          </a:solidFill>
                        </a:rPr>
                        <a:t>PROVIDE:</a:t>
                      </a:r>
                      <a:r>
                        <a:rPr lang="en-US" sz="2400" b="1" u="none" dirty="0">
                          <a:solidFill>
                            <a:srgbClr val="F37124"/>
                          </a:solidFill>
                        </a:rPr>
                        <a:t> </a:t>
                      </a:r>
                      <a:endParaRPr lang="en-US" sz="2400" b="0" dirty="0">
                        <a:solidFill>
                          <a:srgbClr val="F37124"/>
                        </a:solidFill>
                      </a:endParaRPr>
                    </a:p>
                    <a:p>
                      <a:pPr marL="342900" lvl="0" indent="-342900" algn="l">
                        <a:buFont typeface="Arial" panose="020B0604020202020204" pitchFamily="34" charset="0"/>
                        <a:buChar char="•"/>
                        <a:defRPr/>
                      </a:pPr>
                      <a:r>
                        <a:rPr lang="en-US" sz="2400" b="0" dirty="0">
                          <a:solidFill>
                            <a:srgbClr val="F37124"/>
                          </a:solidFill>
                        </a:rPr>
                        <a:t>Sample interview questions for gap areas if a 2</a:t>
                      </a:r>
                      <a:r>
                        <a:rPr lang="en-US" sz="2400" b="0" baseline="30000" dirty="0">
                          <a:solidFill>
                            <a:srgbClr val="F37124"/>
                          </a:solidFill>
                        </a:rPr>
                        <a:t>nd</a:t>
                      </a:r>
                      <a:r>
                        <a:rPr lang="en-US" sz="2400" b="0" dirty="0">
                          <a:solidFill>
                            <a:srgbClr val="F37124"/>
                          </a:solidFill>
                        </a:rPr>
                        <a:t> interview will be held.</a:t>
                      </a:r>
                    </a:p>
                    <a:p>
                      <a:pPr marL="0" lvl="0" indent="0" algn="ctr">
                        <a:buNone/>
                        <a:defRPr/>
                      </a:pPr>
                      <a:endParaRPr lang="en-US" sz="1800" b="1" dirty="0"/>
                    </a:p>
                  </a:txBody>
                  <a:tcPr>
                    <a:solidFill>
                      <a:schemeClr val="bg1"/>
                    </a:solidFill>
                  </a:tcPr>
                </a:tc>
                <a:extLst>
                  <a:ext uri="{0D108BD9-81ED-4DB2-BD59-A6C34878D82A}">
                    <a16:rowId xmlns:a16="http://schemas.microsoft.com/office/drawing/2014/main" val="4115757960"/>
                  </a:ext>
                </a:extLst>
              </a:tr>
              <a:tr h="370840">
                <a:tc>
                  <a:txBody>
                    <a:bodyPr/>
                    <a:lstStyle/>
                    <a:p>
                      <a:pPr marL="0" lvl="0" indent="0" algn="ctr">
                        <a:buNone/>
                        <a:defRPr/>
                      </a:pPr>
                      <a:endParaRPr lang="en-US" sz="1800" b="1" dirty="0"/>
                    </a:p>
                  </a:txBody>
                  <a:tcPr>
                    <a:solidFill>
                      <a:schemeClr val="bg1"/>
                    </a:solidFill>
                  </a:tcPr>
                </a:tc>
                <a:extLst>
                  <a:ext uri="{0D108BD9-81ED-4DB2-BD59-A6C34878D82A}">
                    <a16:rowId xmlns:a16="http://schemas.microsoft.com/office/drawing/2014/main" val="1744427785"/>
                  </a:ext>
                </a:extLst>
              </a:tr>
            </a:tbl>
          </a:graphicData>
        </a:graphic>
      </p:graphicFrame>
      <p:sp>
        <p:nvSpPr>
          <p:cNvPr id="6" name="TextBox 5">
            <a:extLst>
              <a:ext uri="{FF2B5EF4-FFF2-40B4-BE49-F238E27FC236}">
                <a16:creationId xmlns:a16="http://schemas.microsoft.com/office/drawing/2014/main" id="{5D71A691-46EA-45E0-8E3D-C2FE156CA975}"/>
              </a:ext>
            </a:extLst>
          </p:cNvPr>
          <p:cNvSpPr txBox="1"/>
          <p:nvPr/>
        </p:nvSpPr>
        <p:spPr>
          <a:xfrm>
            <a:off x="9467557" y="5980706"/>
            <a:ext cx="2094914" cy="712511"/>
          </a:xfrm>
          <a:prstGeom prst="rect">
            <a:avLst/>
          </a:prstGeom>
          <a:solidFill>
            <a:schemeClr val="bg1"/>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F7084FD8-027F-4E3D-A56C-5A75EE0E9F90}"/>
              </a:ext>
            </a:extLst>
          </p:cNvPr>
          <p:cNvSpPr txBox="1"/>
          <p:nvPr/>
        </p:nvSpPr>
        <p:spPr>
          <a:xfrm>
            <a:off x="629529" y="2467155"/>
            <a:ext cx="10757339" cy="422606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84146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4F7E8E-4429-4EEF-AFEA-4AE281B6FC16}"/>
              </a:ext>
            </a:extLst>
          </p:cNvPr>
          <p:cNvSpPr txBox="1"/>
          <p:nvPr/>
        </p:nvSpPr>
        <p:spPr>
          <a:xfrm>
            <a:off x="629529" y="5946371"/>
            <a:ext cx="7144042" cy="814181"/>
          </a:xfrm>
          <a:prstGeom prst="rect">
            <a:avLst/>
          </a:prstGeom>
          <a:solidFill>
            <a:schemeClr val="bg1"/>
          </a:solidFill>
        </p:spPr>
        <p:txBody>
          <a:bodyPr wrap="square" rtlCol="0">
            <a:spAutoFit/>
          </a:bodyPr>
          <a:lstStyle/>
          <a:p>
            <a:endParaRPr lang="en-US" dirty="0"/>
          </a:p>
        </p:txBody>
      </p:sp>
      <p:graphicFrame>
        <p:nvGraphicFramePr>
          <p:cNvPr id="4" name="Table 4">
            <a:extLst>
              <a:ext uri="{FF2B5EF4-FFF2-40B4-BE49-F238E27FC236}">
                <a16:creationId xmlns:a16="http://schemas.microsoft.com/office/drawing/2014/main" id="{6B43C149-4614-4B6D-A008-9A9C387A7BEF}"/>
              </a:ext>
            </a:extLst>
          </p:cNvPr>
          <p:cNvGraphicFramePr>
            <a:graphicFrameLocks noGrp="1"/>
          </p:cNvGraphicFramePr>
          <p:nvPr>
            <p:ph idx="1"/>
            <p:extLst>
              <p:ext uri="{D42A27DB-BD31-4B8C-83A1-F6EECF244321}">
                <p14:modId xmlns:p14="http://schemas.microsoft.com/office/powerpoint/2010/main" val="3379452279"/>
              </p:ext>
            </p:extLst>
          </p:nvPr>
        </p:nvGraphicFramePr>
        <p:xfrm>
          <a:off x="734518" y="320097"/>
          <a:ext cx="10645786" cy="6373467"/>
        </p:xfrm>
        <a:graphic>
          <a:graphicData uri="http://schemas.openxmlformats.org/drawingml/2006/table">
            <a:tbl>
              <a:tblPr firstRow="1" bandRow="1">
                <a:tableStyleId>{5C22544A-7EE6-4342-B048-85BDC9FD1C3A}</a:tableStyleId>
              </a:tblPr>
              <a:tblGrid>
                <a:gridCol w="10645786">
                  <a:extLst>
                    <a:ext uri="{9D8B030D-6E8A-4147-A177-3AD203B41FA5}">
                      <a16:colId xmlns:a16="http://schemas.microsoft.com/office/drawing/2014/main" val="4189035879"/>
                    </a:ext>
                  </a:extLst>
                </a:gridCol>
              </a:tblGrid>
              <a:tr h="881987">
                <a:tc>
                  <a:txBody>
                    <a:bodyPr/>
                    <a:lstStyle/>
                    <a:p>
                      <a:pPr algn="ctr"/>
                      <a:r>
                        <a:rPr lang="en-US" sz="2800" dirty="0">
                          <a:solidFill>
                            <a:schemeClr val="tx1"/>
                          </a:solidFill>
                        </a:rPr>
                        <a:t>Hiring Manager Debrief Conversation Process:</a:t>
                      </a:r>
                    </a:p>
                  </a:txBody>
                  <a:tcPr>
                    <a:solidFill>
                      <a:schemeClr val="bg1"/>
                    </a:solidFill>
                  </a:tcPr>
                </a:tc>
                <a:extLst>
                  <a:ext uri="{0D108BD9-81ED-4DB2-BD59-A6C34878D82A}">
                    <a16:rowId xmlns:a16="http://schemas.microsoft.com/office/drawing/2014/main" val="671440757"/>
                  </a:ext>
                </a:extLst>
              </a:tr>
              <a:tr h="370840">
                <a:tc>
                  <a:txBody>
                    <a:bodyPr/>
                    <a:lstStyle/>
                    <a:p>
                      <a:pPr marL="0" lvl="0" indent="0" algn="l">
                        <a:buFont typeface="+mj-lt"/>
                        <a:buNone/>
                        <a:defRPr/>
                      </a:pPr>
                      <a:r>
                        <a:rPr lang="en-US" sz="2400" b="1" u="sng" dirty="0">
                          <a:solidFill>
                            <a:srgbClr val="DD3A26"/>
                          </a:solidFill>
                        </a:rPr>
                        <a:t>ASK HIRING MANAGER:</a:t>
                      </a:r>
                      <a:r>
                        <a:rPr lang="en-US" sz="2400" b="1" u="none" dirty="0">
                          <a:solidFill>
                            <a:srgbClr val="DD3A26"/>
                          </a:solidFill>
                        </a:rPr>
                        <a:t> </a:t>
                      </a:r>
                    </a:p>
                    <a:p>
                      <a:pPr marL="342900" lvl="0" indent="-342900" algn="l">
                        <a:buFont typeface="Arial" panose="020B0604020202020204" pitchFamily="34" charset="0"/>
                        <a:buChar char="•"/>
                        <a:defRPr/>
                      </a:pPr>
                      <a:r>
                        <a:rPr lang="en-US" sz="2400" b="0" dirty="0">
                          <a:solidFill>
                            <a:srgbClr val="DD3A26"/>
                          </a:solidFill>
                        </a:rPr>
                        <a:t>What do you like about this candidate?   </a:t>
                      </a:r>
                    </a:p>
                    <a:p>
                      <a:pPr marL="342900" lvl="0" indent="-342900" algn="l">
                        <a:buFont typeface="Arial" panose="020B0604020202020204" pitchFamily="34" charset="0"/>
                        <a:buChar char="•"/>
                        <a:defRPr/>
                      </a:pPr>
                      <a:r>
                        <a:rPr lang="en-US" sz="2400" b="0" dirty="0">
                          <a:solidFill>
                            <a:srgbClr val="DD3A26"/>
                          </a:solidFill>
                        </a:rPr>
                        <a:t>What concerns do you have?</a:t>
                      </a:r>
                      <a:br>
                        <a:rPr lang="en-US" sz="2400" b="1" dirty="0">
                          <a:solidFill>
                            <a:srgbClr val="DD3A26"/>
                          </a:solidFill>
                        </a:rPr>
                      </a:br>
                      <a:endParaRPr lang="en-US" sz="2400" b="1" dirty="0">
                        <a:solidFill>
                          <a:srgbClr val="DD3A26"/>
                        </a:solidFill>
                      </a:endParaRPr>
                    </a:p>
                    <a:p>
                      <a:pPr marL="0" lvl="0" indent="0" algn="l">
                        <a:buFont typeface="Arial" panose="020B0604020202020204" pitchFamily="34" charset="0"/>
                        <a:buNone/>
                        <a:defRPr/>
                      </a:pPr>
                      <a:r>
                        <a:rPr lang="en-US" sz="2400" b="1" u="sng" dirty="0">
                          <a:solidFill>
                            <a:srgbClr val="973694"/>
                          </a:solidFill>
                        </a:rPr>
                        <a:t>REVIEW:</a:t>
                      </a:r>
                      <a:endParaRPr lang="en-US" sz="2400" b="1" u="none" dirty="0">
                        <a:solidFill>
                          <a:srgbClr val="973694"/>
                        </a:solidFill>
                      </a:endParaRPr>
                    </a:p>
                    <a:p>
                      <a:pPr marL="342900" lvl="0" indent="-342900" algn="l">
                        <a:buFont typeface="Arial" panose="020B0604020202020204" pitchFamily="34" charset="0"/>
                        <a:buChar char="•"/>
                        <a:defRPr/>
                      </a:pPr>
                      <a:r>
                        <a:rPr lang="en-US" sz="2400" b="0" u="none" dirty="0">
                          <a:solidFill>
                            <a:srgbClr val="973694"/>
                          </a:solidFill>
                        </a:rPr>
                        <a:t>The Position Benchmark – The Top Job Priorities and Superior Performance Attributes selected for the role.</a:t>
                      </a:r>
                    </a:p>
                    <a:p>
                      <a:pPr marL="342900" lvl="0" indent="-342900" algn="l">
                        <a:buFont typeface="Arial" panose="020B0604020202020204" pitchFamily="34" charset="0"/>
                        <a:buChar char="•"/>
                        <a:defRPr/>
                      </a:pPr>
                      <a:r>
                        <a:rPr lang="en-US" sz="2400" b="0" u="none" dirty="0">
                          <a:solidFill>
                            <a:srgbClr val="973694"/>
                          </a:solidFill>
                        </a:rPr>
                        <a:t>Candidate matches and potential gaps. </a:t>
                      </a:r>
                    </a:p>
                    <a:p>
                      <a:pPr marL="342900" lvl="0" indent="-342900" algn="l">
                        <a:buFont typeface="Arial" panose="020B0604020202020204" pitchFamily="34" charset="0"/>
                        <a:buChar char="•"/>
                        <a:defRPr/>
                      </a:pPr>
                      <a:r>
                        <a:rPr lang="en-US" sz="2400" b="0" u="none" dirty="0">
                          <a:solidFill>
                            <a:srgbClr val="973694"/>
                          </a:solidFill>
                        </a:rPr>
                        <a:t>Potential level of risk, based upon fit.</a:t>
                      </a:r>
                      <a:br>
                        <a:rPr lang="en-US" sz="2400" b="0" dirty="0">
                          <a:solidFill>
                            <a:srgbClr val="973694"/>
                          </a:solidFill>
                        </a:rPr>
                      </a:br>
                      <a:endParaRPr lang="en-US" sz="2400" b="0" dirty="0">
                        <a:solidFill>
                          <a:srgbClr val="973694"/>
                        </a:solidFill>
                      </a:endParaRPr>
                    </a:p>
                    <a:p>
                      <a:pPr marL="0" lvl="0" indent="0" algn="l">
                        <a:buFont typeface="+mj-lt"/>
                        <a:buNone/>
                        <a:defRPr/>
                      </a:pPr>
                      <a:r>
                        <a:rPr lang="en-US" sz="2400" b="1" u="sng" dirty="0">
                          <a:solidFill>
                            <a:srgbClr val="F37124"/>
                          </a:solidFill>
                        </a:rPr>
                        <a:t>PROVIDE:</a:t>
                      </a:r>
                      <a:r>
                        <a:rPr lang="en-US" sz="2400" b="1" u="none" dirty="0">
                          <a:solidFill>
                            <a:srgbClr val="F37124"/>
                          </a:solidFill>
                        </a:rPr>
                        <a:t> </a:t>
                      </a:r>
                      <a:endParaRPr lang="en-US" sz="2400" b="0" dirty="0">
                        <a:solidFill>
                          <a:srgbClr val="F37124"/>
                        </a:solidFill>
                      </a:endParaRPr>
                    </a:p>
                    <a:p>
                      <a:pPr marL="342900" lvl="0" indent="-342900" algn="l">
                        <a:buFont typeface="Arial" panose="020B0604020202020204" pitchFamily="34" charset="0"/>
                        <a:buChar char="•"/>
                        <a:defRPr/>
                      </a:pPr>
                      <a:r>
                        <a:rPr lang="en-US" sz="2400" b="0" dirty="0">
                          <a:solidFill>
                            <a:srgbClr val="F37124"/>
                          </a:solidFill>
                        </a:rPr>
                        <a:t>Sample interview questions for gap areas if a 2</a:t>
                      </a:r>
                      <a:r>
                        <a:rPr lang="en-US" sz="2400" b="0" baseline="30000" dirty="0">
                          <a:solidFill>
                            <a:srgbClr val="F37124"/>
                          </a:solidFill>
                        </a:rPr>
                        <a:t>nd</a:t>
                      </a:r>
                      <a:r>
                        <a:rPr lang="en-US" sz="2400" b="0" dirty="0">
                          <a:solidFill>
                            <a:srgbClr val="F37124"/>
                          </a:solidFill>
                        </a:rPr>
                        <a:t> interview will be held.</a:t>
                      </a:r>
                    </a:p>
                    <a:p>
                      <a:pPr marL="0" lvl="0" indent="0" algn="ctr">
                        <a:buNone/>
                        <a:defRPr/>
                      </a:pPr>
                      <a:endParaRPr lang="en-US" sz="1800" b="1" dirty="0"/>
                    </a:p>
                  </a:txBody>
                  <a:tcPr>
                    <a:solidFill>
                      <a:schemeClr val="bg1"/>
                    </a:solidFill>
                  </a:tcPr>
                </a:tc>
                <a:extLst>
                  <a:ext uri="{0D108BD9-81ED-4DB2-BD59-A6C34878D82A}">
                    <a16:rowId xmlns:a16="http://schemas.microsoft.com/office/drawing/2014/main" val="4115757960"/>
                  </a:ext>
                </a:extLst>
              </a:tr>
              <a:tr h="370840">
                <a:tc>
                  <a:txBody>
                    <a:bodyPr/>
                    <a:lstStyle/>
                    <a:p>
                      <a:pPr marL="0" lvl="0" indent="0" algn="ctr">
                        <a:buNone/>
                        <a:defRPr/>
                      </a:pPr>
                      <a:endParaRPr lang="en-US" sz="1800" b="1" dirty="0"/>
                    </a:p>
                  </a:txBody>
                  <a:tcPr>
                    <a:solidFill>
                      <a:schemeClr val="bg1"/>
                    </a:solidFill>
                  </a:tcPr>
                </a:tc>
                <a:extLst>
                  <a:ext uri="{0D108BD9-81ED-4DB2-BD59-A6C34878D82A}">
                    <a16:rowId xmlns:a16="http://schemas.microsoft.com/office/drawing/2014/main" val="1744427785"/>
                  </a:ext>
                </a:extLst>
              </a:tr>
            </a:tbl>
          </a:graphicData>
        </a:graphic>
      </p:graphicFrame>
      <p:sp>
        <p:nvSpPr>
          <p:cNvPr id="6" name="TextBox 5">
            <a:extLst>
              <a:ext uri="{FF2B5EF4-FFF2-40B4-BE49-F238E27FC236}">
                <a16:creationId xmlns:a16="http://schemas.microsoft.com/office/drawing/2014/main" id="{5D71A691-46EA-45E0-8E3D-C2FE156CA975}"/>
              </a:ext>
            </a:extLst>
          </p:cNvPr>
          <p:cNvSpPr txBox="1"/>
          <p:nvPr/>
        </p:nvSpPr>
        <p:spPr>
          <a:xfrm>
            <a:off x="9467557" y="5980706"/>
            <a:ext cx="2094914" cy="712511"/>
          </a:xfrm>
          <a:prstGeom prst="rect">
            <a:avLst/>
          </a:prstGeom>
          <a:solidFill>
            <a:schemeClr val="bg1"/>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E5D4C97A-93C1-4AD6-ACB9-BF3E7A7550FF}"/>
              </a:ext>
            </a:extLst>
          </p:cNvPr>
          <p:cNvSpPr txBox="1"/>
          <p:nvPr/>
        </p:nvSpPr>
        <p:spPr>
          <a:xfrm>
            <a:off x="734518" y="4710023"/>
            <a:ext cx="10645786" cy="182788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3683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iceless Professional Powerpoint Template">
  <a:themeElements>
    <a:clrScheme name="Priceless Professional Development">
      <a:dk1>
        <a:srgbClr val="3A3B39"/>
      </a:dk1>
      <a:lt1>
        <a:srgbClr val="FFFFFF"/>
      </a:lt1>
      <a:dk2>
        <a:srgbClr val="CA382B"/>
      </a:dk2>
      <a:lt2>
        <a:srgbClr val="E7E6E6"/>
      </a:lt2>
      <a:accent1>
        <a:srgbClr val="CA382B"/>
      </a:accent1>
      <a:accent2>
        <a:srgbClr val="E3682C"/>
      </a:accent2>
      <a:accent3>
        <a:srgbClr val="DB3B4C"/>
      </a:accent3>
      <a:accent4>
        <a:srgbClr val="C13B63"/>
      </a:accent4>
      <a:accent5>
        <a:srgbClr val="773072"/>
      </a:accent5>
      <a:accent6>
        <a:srgbClr val="FF9B00"/>
      </a:accent6>
      <a:hlink>
        <a:srgbClr val="FF9B00"/>
      </a:hlink>
      <a:folHlink>
        <a:srgbClr val="5BC7FB"/>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Priceless Professional Powerpoint Template</Template>
  <TotalTime>14610</TotalTime>
  <Words>1391</Words>
  <Application>Microsoft Office PowerPoint</Application>
  <PresentationFormat>Widescreen</PresentationFormat>
  <Paragraphs>181</Paragraphs>
  <Slides>24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Century Gothic</vt:lpstr>
      <vt:lpstr>Priceless Professional Powerpoint Template</vt:lpstr>
      <vt:lpstr>PowerPoint Presentation</vt:lpstr>
      <vt:lpstr>PowerPoint Presentation</vt:lpstr>
      <vt:lpstr>PowerPoint Presentation</vt:lpstr>
      <vt:lpstr>TriMetrix Helps You Focus on Fit…</vt:lpstr>
      <vt:lpstr>Five Areas That Impact Performance: </vt:lpstr>
      <vt:lpstr>PowerPoint Presentation</vt:lpstr>
      <vt:lpstr>PowerPoint Presentation</vt:lpstr>
      <vt:lpstr>PowerPoint Presentation</vt:lpstr>
      <vt:lpstr>PowerPoint Presentation</vt:lpstr>
      <vt:lpstr>PowerPoint Presentation</vt:lpstr>
      <vt:lpstr>PowerPoint Presentation</vt:lpstr>
      <vt:lpstr>Sample Follow Up Interview Questions Candidate Sandy:</vt:lpstr>
      <vt:lpstr>PowerPoint Presentation</vt:lpstr>
      <vt:lpstr>PowerPoint Presentation</vt:lpstr>
      <vt:lpstr>TriMetrix Hiring Reference Document</vt:lpstr>
      <vt:lpstr>TriMetrix Hiring Reference Document</vt:lpstr>
      <vt:lpstr>           Debriefing the  “How We Drive” Graph </vt:lpstr>
      <vt:lpstr>          Debriefing the “Gas in Tank” Graph </vt:lpstr>
      <vt:lpstr>Resources for Debriefing the “Under the Hood” Graph </vt:lpstr>
      <vt:lpstr>PowerPoint Presentation</vt:lpstr>
      <vt:lpstr>PowerPoint Presentation</vt:lpstr>
      <vt:lpstr>PowerPoint Presentation</vt:lpstr>
      <vt:lpstr>Five Areas That Impact Performance: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Suzie Price</dc:creator>
  <cp:lastModifiedBy>Suzie Price</cp:lastModifiedBy>
  <cp:revision>194</cp:revision>
  <cp:lastPrinted>2022-01-21T14:26:27Z</cp:lastPrinted>
  <dcterms:created xsi:type="dcterms:W3CDTF">2018-09-21T13:18:37Z</dcterms:created>
  <dcterms:modified xsi:type="dcterms:W3CDTF">2022-10-27T20:20:06Z</dcterms:modified>
</cp:coreProperties>
</file>