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9" r:id="rId4"/>
    <p:sldId id="257" r:id="rId5"/>
    <p:sldId id="258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1" r:id="rId20"/>
    <p:sldId id="276" r:id="rId21"/>
    <p:sldId id="290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59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A26"/>
    <a:srgbClr val="FEFAF8"/>
    <a:srgbClr val="9D25A0"/>
    <a:srgbClr val="D43C6F"/>
    <a:srgbClr val="F03D37"/>
    <a:srgbClr val="F75829"/>
    <a:srgbClr val="FD6A1E"/>
    <a:srgbClr val="F7611C"/>
    <a:srgbClr val="E7471F"/>
    <a:srgbClr val="DE3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754"/>
  </p:normalViewPr>
  <p:slideViewPr>
    <p:cSldViewPr snapToGrid="0" snapToObjects="1">
      <p:cViewPr varScale="1">
        <p:scale>
          <a:sx n="72" d="100"/>
          <a:sy n="72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E505-5DE9-4144-BE68-1E385E4C03BE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0A953-5994-C94E-9B6D-86B1679F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8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7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2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0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2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0A953-5994-C94E-9B6D-86B1679F36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>
                <a:lumMod val="100000"/>
              </a:schemeClr>
            </a:gs>
            <a:gs pos="7000">
              <a:srgbClr val="E7471F"/>
            </a:gs>
            <a:gs pos="17000">
              <a:srgbClr val="F7611C"/>
            </a:gs>
            <a:gs pos="75000">
              <a:srgbClr val="D43C6F"/>
            </a:gs>
            <a:gs pos="59000">
              <a:srgbClr val="F03D37"/>
            </a:gs>
            <a:gs pos="45000">
              <a:srgbClr val="F75829"/>
            </a:gs>
            <a:gs pos="31000">
              <a:srgbClr val="FD6A1E"/>
            </a:gs>
            <a:gs pos="100000">
              <a:srgbClr val="9D25A0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8130-B909-CA4D-BABE-874937ED88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2F109-B824-D042-89F8-B6AB5CE004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DFCD8-B854-C3B0-5D1F-89D3154C8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5754172"/>
            <a:ext cx="10515601" cy="6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7C1A-417A-5849-8E09-9809FF36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3BC0-A650-074C-98D5-94A5E8C38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31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8805-1301-ED40-BD66-B8DFA64E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4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16741-A34C-5043-AEC0-5877A046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4383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04F85-296D-4B4E-93A5-FADFA73E8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29"/>
            <a:ext cx="12192000" cy="228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53883B-69E1-F04B-8ECA-C72FB12374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953331"/>
            <a:ext cx="10515600" cy="6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9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B9DD-839C-D048-8A84-638767D1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077E-6FB5-544E-8255-2392648B7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443"/>
            <a:ext cx="5181600" cy="4025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66635-4BF4-1F4F-AE20-E2FCC123E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0443"/>
            <a:ext cx="5181600" cy="4025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42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8734-F2CE-D846-B7BE-CD643FE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375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65CDC-452C-6E4C-87AC-86F2E01F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335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5B503-1ED9-874D-A9A6-FDDE2A501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45635"/>
            <a:ext cx="5157787" cy="330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7B745-452F-A946-A560-2DCD54A0B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335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3384E-7908-D54F-8E45-2EF78B643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5635"/>
            <a:ext cx="5183188" cy="330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9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D93D-0552-0E45-85A0-297C7CD9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01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3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C7AA-264E-F742-B284-4122F575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3ED4-F1DE-8343-BA79-0B7DFB860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3812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2D365-D910-FA48-BD40-617B70FA4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274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21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1F85-FCA0-8349-9BD5-9C0C39A6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F6E82-9B67-444A-B776-677CF596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585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E85D-5F95-B246-B5CF-A0B1EF922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81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EF638-6F34-AD42-A3C2-F286737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861E-0843-5F46-8FAB-8BA2AA0F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2082"/>
            <a:ext cx="10515600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B92C-D6BD-CA41-AB9C-65C9804C7AD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2929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icelessprofessional.com/advic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celessprofessional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icelessprofessional/" TargetMode="Externa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ricelessprofessional.com/cetififca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icelessprofessional.com/advic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FE0C-E934-D143-AC7B-954E3B11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427" y="1041400"/>
            <a:ext cx="6716684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Top Advice for Your Younger 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77D88-C6D4-B446-9A3D-1EF6B2D1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427" y="3879804"/>
            <a:ext cx="688848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Show notes: </a:t>
            </a:r>
            <a:r>
              <a:rPr 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www.pricelessprofessional.com/advice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DBCB1-E50D-8FAE-1F6C-83632D1A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7" y="1242921"/>
            <a:ext cx="39814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274940"/>
            <a:ext cx="11750040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Make Listening and Seeking First to Understand – Your Superpowers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00" y="1581186"/>
            <a:ext cx="4226767" cy="3207798"/>
          </a:xfrm>
        </p:spPr>
        <p:txBody>
          <a:bodyPr/>
          <a:lstStyle/>
          <a:p>
            <a:r>
              <a:rPr lang="en-US" sz="2400" b="1" dirty="0"/>
              <a:t>Talk Less, Listen More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C6C47-D43E-419B-5B3F-64A7F8F5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86" y="1822809"/>
            <a:ext cx="4631170" cy="4287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B92A93-6535-A780-3F2A-089AC8A0C768}"/>
              </a:ext>
            </a:extLst>
          </p:cNvPr>
          <p:cNvSpPr txBox="1">
            <a:spLocks noChangeAspect="1"/>
          </p:cNvSpPr>
          <p:nvPr/>
        </p:nvSpPr>
        <p:spPr>
          <a:xfrm>
            <a:off x="6354886" y="1136951"/>
            <a:ext cx="4631170" cy="456880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Acumen &gt; Drivers &gt; DISC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901EF-C297-7DC7-AED8-A8F503ECAAF4}"/>
              </a:ext>
            </a:extLst>
          </p:cNvPr>
          <p:cNvSpPr txBox="1">
            <a:spLocks noChangeAspect="1"/>
          </p:cNvSpPr>
          <p:nvPr/>
        </p:nvSpPr>
        <p:spPr>
          <a:xfrm>
            <a:off x="6461566" y="6251028"/>
            <a:ext cx="4631170" cy="338554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www.pricelessprofessional.com/weapon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023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676"/>
            <a:ext cx="11812554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Make Listening and Seeking First to Understand – Your Superpowers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23" y="1712118"/>
            <a:ext cx="4782327" cy="3207798"/>
          </a:xfrm>
        </p:spPr>
        <p:txBody>
          <a:bodyPr/>
          <a:lstStyle/>
          <a:p>
            <a:r>
              <a:rPr lang="en-US" sz="2800" dirty="0"/>
              <a:t>Talk Less, Listen More</a:t>
            </a:r>
          </a:p>
          <a:p>
            <a:r>
              <a:rPr lang="en-US" sz="2800" b="1" dirty="0"/>
              <a:t>Get the Five P’s++ before moving forward.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E4D690E2-F9E7-6C90-C5DB-C1BE127AB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9771"/>
              </p:ext>
            </p:extLst>
          </p:nvPr>
        </p:nvGraphicFramePr>
        <p:xfrm>
          <a:off x="6369803" y="805416"/>
          <a:ext cx="5632473" cy="3886361"/>
        </p:xfrm>
        <a:graphic>
          <a:graphicData uri="http://schemas.openxmlformats.org/drawingml/2006/table">
            <a:tbl>
              <a:tblPr firstRow="1" bandRow="1">
                <a:solidFill>
                  <a:srgbClr val="FFCCCC"/>
                </a:solidFill>
                <a:tableStyleId>{5940675A-B579-460E-94D1-54222C63F5DA}</a:tableStyleId>
              </a:tblPr>
              <a:tblGrid>
                <a:gridCol w="1738524">
                  <a:extLst>
                    <a:ext uri="{9D8B030D-6E8A-4147-A177-3AD203B41FA5}">
                      <a16:colId xmlns:a16="http://schemas.microsoft.com/office/drawing/2014/main" val="1053122161"/>
                    </a:ext>
                  </a:extLst>
                </a:gridCol>
                <a:gridCol w="3893949">
                  <a:extLst>
                    <a:ext uri="{9D8B030D-6E8A-4147-A177-3AD203B41FA5}">
                      <a16:colId xmlns:a16="http://schemas.microsoft.com/office/drawing/2014/main" val="1199210851"/>
                    </a:ext>
                  </a:extLst>
                </a:gridCol>
              </a:tblGrid>
              <a:tr h="63428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u="sng" dirty="0"/>
                        <a:t>P</a:t>
                      </a:r>
                      <a:r>
                        <a:rPr lang="en-US" sz="1800" b="1" dirty="0"/>
                        <a:t>urpose </a:t>
                      </a:r>
                      <a:endParaRPr lang="en-US" sz="1800" dirty="0"/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Why are you holding this session? What are the key objectives?  Why does this matter now?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300236"/>
                  </a:ext>
                </a:extLst>
              </a:tr>
              <a:tr h="7668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/>
                        <a:t>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800" b="1" u="sng" dirty="0"/>
                        <a:t>P</a:t>
                      </a:r>
                      <a:r>
                        <a:rPr lang="en-US" sz="1800" b="1" dirty="0"/>
                        <a:t>roduct</a:t>
                      </a:r>
                      <a:endParaRPr lang="en-US" sz="1800" i="1" dirty="0"/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What do you want to have produced once we are done?  How will we know that we are successful?  (Measures of Success)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24806951"/>
                  </a:ext>
                </a:extLst>
              </a:tr>
              <a:tr h="76620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dirty="0"/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P</a:t>
                      </a:r>
                      <a:r>
                        <a:rPr lang="en-US" sz="1800" b="1" dirty="0"/>
                        <a:t>articipants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Who needs to be involved, and what are their perspectives?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4872852"/>
                  </a:ext>
                </a:extLst>
              </a:tr>
              <a:tr h="887496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P</a:t>
                      </a:r>
                      <a:r>
                        <a:rPr lang="en-US" sz="1800" b="1" dirty="0"/>
                        <a:t>robable Issues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What are concerns that will likely arise? What are the gotcha’s that could prevent us from achieving the purpose?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8306681"/>
                  </a:ext>
                </a:extLst>
              </a:tr>
              <a:tr h="831523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P</a:t>
                      </a:r>
                      <a:r>
                        <a:rPr lang="en-US" sz="1800" b="1" dirty="0"/>
                        <a:t>rocess</a:t>
                      </a:r>
                      <a:endParaRPr lang="en-US" sz="1800" dirty="0"/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/>
                        <a:t>What steps should we take to achieve the purpose and desired outcome? How do we overcome some of the probable issues we will face?</a:t>
                      </a:r>
                    </a:p>
                  </a:txBody>
                  <a:tcPr marL="80578" marR="80578" marT="40290" marB="4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3A26">
                            <a:tint val="66000"/>
                            <a:satMod val="160000"/>
                          </a:srgbClr>
                        </a:gs>
                        <a:gs pos="50000">
                          <a:srgbClr val="DD3A26">
                            <a:tint val="44500"/>
                            <a:satMod val="160000"/>
                          </a:srgbClr>
                        </a:gs>
                        <a:gs pos="100000">
                          <a:srgbClr val="DD3A2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102870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19D9A8-B93A-84C2-73DB-A0F5EF93F80E}"/>
              </a:ext>
            </a:extLst>
          </p:cNvPr>
          <p:cNvSpPr txBox="1"/>
          <p:nvPr/>
        </p:nvSpPr>
        <p:spPr>
          <a:xfrm>
            <a:off x="6369803" y="4820760"/>
            <a:ext cx="5632473" cy="2087751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sz="1600" b="1" u="sng" dirty="0"/>
              <a:t>++ALSO ASK++</a:t>
            </a:r>
          </a:p>
          <a:p>
            <a:pPr marL="0" lvl="8" algn="ctr"/>
            <a:r>
              <a:rPr lang="en-US" sz="1600" b="1" dirty="0"/>
              <a:t>What is your budget for this project?</a:t>
            </a:r>
          </a:p>
          <a:p>
            <a:pPr marL="0" lvl="8" algn="ctr"/>
            <a:r>
              <a:rPr lang="en-US" sz="1600" dirty="0"/>
              <a:t>When do you want to start?</a:t>
            </a:r>
          </a:p>
          <a:p>
            <a:pPr marL="0" lvl="8" algn="ctr"/>
            <a:r>
              <a:rPr lang="en-US" sz="1600" b="1" dirty="0"/>
              <a:t>What are your key decision-making criteria?</a:t>
            </a:r>
          </a:p>
          <a:p>
            <a:pPr marL="0" lvl="8" algn="ctr"/>
            <a:r>
              <a:rPr lang="en-US" sz="1600" dirty="0"/>
              <a:t> What could stop us from working together?</a:t>
            </a:r>
            <a:br>
              <a:rPr lang="en-US" sz="1600" dirty="0"/>
            </a:br>
            <a:r>
              <a:rPr lang="en-US" sz="1600" dirty="0"/>
              <a:t>Are you talking to anyone else?</a:t>
            </a:r>
            <a:br>
              <a:rPr lang="en-US" sz="1400" dirty="0"/>
            </a:br>
            <a:br>
              <a:rPr lang="en-US" sz="1100" i="1" dirty="0"/>
            </a:br>
            <a:r>
              <a:rPr lang="en-US" sz="1100" i="1" dirty="0"/>
              <a:t>Michael Wilkinson, Secrets of Facilitation</a:t>
            </a:r>
            <a:br>
              <a:rPr lang="en-US" sz="1100" i="1" dirty="0"/>
            </a:br>
            <a:r>
              <a:rPr lang="en-US" sz="1100" i="1" dirty="0"/>
              <a:t> Alan Weiss, Million Dollar Consulting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770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3" y="365125"/>
            <a:ext cx="11887200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Make Listening and Seeking First to Understand – Your Superpowers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3" y="1754268"/>
            <a:ext cx="4226767" cy="3207798"/>
          </a:xfrm>
        </p:spPr>
        <p:txBody>
          <a:bodyPr/>
          <a:lstStyle/>
          <a:p>
            <a:r>
              <a:rPr lang="en-US" sz="2400" dirty="0"/>
              <a:t>Talk Less, Listen More</a:t>
            </a:r>
          </a:p>
          <a:p>
            <a:r>
              <a:rPr lang="en-US" sz="2400" dirty="0"/>
              <a:t>Get the Five P’s++ before moving forward.</a:t>
            </a:r>
          </a:p>
          <a:p>
            <a:r>
              <a:rPr lang="en-US" sz="2400" b="1" dirty="0"/>
              <a:t>In your proposal, share their answers back with them.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00783-86F0-69C6-8CF1-211B044BCA9E}"/>
              </a:ext>
            </a:extLst>
          </p:cNvPr>
          <p:cNvSpPr txBox="1"/>
          <p:nvPr/>
        </p:nvSpPr>
        <p:spPr>
          <a:xfrm>
            <a:off x="5559409" y="1244371"/>
            <a:ext cx="6222124" cy="3057247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ITEMS YOUR FOLLOW UP SHOULD INCLUDE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/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/>
              <a:t>Objectives, Measures of Success, </a:t>
            </a:r>
            <a:br>
              <a:rPr lang="en-US" sz="2000" dirty="0"/>
            </a:br>
            <a:r>
              <a:rPr lang="en-US" sz="2000" dirty="0"/>
              <a:t>Value to the Company.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u="sng" dirty="0"/>
              <a:t>Short</a:t>
            </a:r>
            <a:r>
              <a:rPr lang="en-US" sz="2000" dirty="0"/>
              <a:t> Methodology. Timing. 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/>
              <a:t>Good, Better, Best Options to select.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/>
              <a:t>Joint and Individual Accountabilities.</a:t>
            </a:r>
            <a:br>
              <a:rPr lang="en-US" sz="2000" dirty="0"/>
            </a:br>
            <a:endParaRPr lang="en-US" sz="2000" dirty="0"/>
          </a:p>
          <a:p>
            <a:pPr algn="ctr"/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819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2042183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Make Listening and Seeking First to Understand – Your Superpowers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66" y="1785257"/>
            <a:ext cx="4226767" cy="3207798"/>
          </a:xfrm>
        </p:spPr>
        <p:txBody>
          <a:bodyPr/>
          <a:lstStyle/>
          <a:p>
            <a:r>
              <a:rPr lang="en-US" sz="2400" dirty="0"/>
              <a:t>Talk Less, Listen More</a:t>
            </a:r>
          </a:p>
          <a:p>
            <a:r>
              <a:rPr lang="en-US" sz="2400" dirty="0"/>
              <a:t>Get the Five P’s++ before moving forward.</a:t>
            </a:r>
          </a:p>
          <a:p>
            <a:r>
              <a:rPr lang="en-US" sz="2400" dirty="0"/>
              <a:t>In your proposal, share their answers back with them.</a:t>
            </a:r>
          </a:p>
          <a:p>
            <a:r>
              <a:rPr lang="en-US" sz="2400" b="1" dirty="0"/>
              <a:t>Grow all three but keep things in the right order.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9E65C-7416-67EF-79C6-FC11A3EFA172}"/>
              </a:ext>
            </a:extLst>
          </p:cNvPr>
          <p:cNvGrpSpPr/>
          <p:nvPr/>
        </p:nvGrpSpPr>
        <p:grpSpPr>
          <a:xfrm>
            <a:off x="6299956" y="2962213"/>
            <a:ext cx="5670770" cy="3731331"/>
            <a:chOff x="5176515" y="1976448"/>
            <a:chExt cx="6482715" cy="41629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F859B8-D19C-8958-0483-97780EEB7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5176515" y="1976448"/>
              <a:ext cx="6473191" cy="4162980"/>
            </a:xfrm>
            <a:prstGeom prst="rect">
              <a:avLst/>
            </a:prstGeom>
            <a:ln w="28575">
              <a:solidFill>
                <a:srgbClr val="DD3A26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200579-3061-C36E-9B04-73F597A1AEF6}"/>
                </a:ext>
              </a:extLst>
            </p:cNvPr>
            <p:cNvSpPr txBox="1">
              <a:spLocks/>
            </p:cNvSpPr>
            <p:nvPr/>
          </p:nvSpPr>
          <p:spPr>
            <a:xfrm>
              <a:off x="5176515" y="3395342"/>
              <a:ext cx="3246120" cy="1350632"/>
            </a:xfrm>
            <a:prstGeom prst="rect">
              <a:avLst/>
            </a:prstGeom>
            <a:gradFill flip="none" rotWithShape="1">
              <a:gsLst>
                <a:gs pos="0">
                  <a:srgbClr val="DD3A26">
                    <a:tint val="66000"/>
                    <a:satMod val="160000"/>
                  </a:srgbClr>
                </a:gs>
                <a:gs pos="50000">
                  <a:srgbClr val="DD3A26">
                    <a:tint val="44500"/>
                    <a:satMod val="160000"/>
                  </a:srgbClr>
                </a:gs>
                <a:gs pos="100000">
                  <a:srgbClr val="DD3A26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 cap="flat">
              <a:solidFill>
                <a:srgbClr val="DD3A2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WORLD VIEW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: </a:t>
              </a:r>
              <a:r>
                <a:rPr kumimoji="0" lang="en-US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Understanding Others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Practical Thinking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Systems Judgment 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30B25B-9EEA-465E-4AA6-A44ECBC7613D}"/>
                </a:ext>
              </a:extLst>
            </p:cNvPr>
            <p:cNvSpPr txBox="1">
              <a:spLocks/>
            </p:cNvSpPr>
            <p:nvPr/>
          </p:nvSpPr>
          <p:spPr>
            <a:xfrm>
              <a:off x="8413110" y="3388982"/>
              <a:ext cx="3246120" cy="1350632"/>
            </a:xfrm>
            <a:prstGeom prst="rect">
              <a:avLst/>
            </a:prstGeom>
            <a:gradFill flip="none" rotWithShape="1">
              <a:gsLst>
                <a:gs pos="0">
                  <a:srgbClr val="DD3A26">
                    <a:tint val="66000"/>
                    <a:satMod val="160000"/>
                  </a:srgbClr>
                </a:gs>
                <a:gs pos="50000">
                  <a:srgbClr val="DD3A26">
                    <a:tint val="44500"/>
                    <a:satMod val="160000"/>
                  </a:srgbClr>
                </a:gs>
                <a:gs pos="100000">
                  <a:srgbClr val="DD3A26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 cap="flat">
              <a:solidFill>
                <a:srgbClr val="DD3A2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SELF VIEW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: </a:t>
              </a:r>
              <a:b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</a:b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Sense of Self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Role Awareness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sym typeface="Helvetica Neue"/>
                </a:rPr>
                <a:t>Self Direction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8D68E8-E7BE-E45F-FA31-05AE066F482E}"/>
              </a:ext>
            </a:extLst>
          </p:cNvPr>
          <p:cNvSpPr txBox="1"/>
          <p:nvPr/>
        </p:nvSpPr>
        <p:spPr>
          <a:xfrm>
            <a:off x="6299956" y="1144989"/>
            <a:ext cx="5747258" cy="1579920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ysClr val="windowText" lastClr="000000"/>
                </a:solidFill>
              </a:rPr>
              <a:t>I &gt; E &gt; S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ysClr val="windowText" lastClr="000000"/>
                </a:solidFill>
              </a:rPr>
              <a:t> People &gt; Doing &gt; Ideas </a:t>
            </a:r>
            <a:br>
              <a:rPr lang="en-US" sz="2400" dirty="0">
                <a:solidFill>
                  <a:sysClr val="windowText" lastClr="000000"/>
                </a:solidFill>
              </a:rPr>
            </a:br>
            <a:endParaRPr lang="en-US" sz="2400" dirty="0">
              <a:solidFill>
                <a:sysClr val="windowText" lastClr="000000"/>
              </a:solidFill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ysClr val="windowText" lastClr="000000"/>
                </a:solidFill>
              </a:rPr>
              <a:t> Connection  before precision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6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080"/>
            <a:ext cx="11685722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Make Listening and Seeking First to Understand – Your Superpowers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78" y="1757212"/>
            <a:ext cx="4226767" cy="3207798"/>
          </a:xfrm>
        </p:spPr>
        <p:txBody>
          <a:bodyPr/>
          <a:lstStyle/>
          <a:p>
            <a:r>
              <a:rPr lang="en-US" sz="2400" dirty="0"/>
              <a:t>Talk Less, Listen More</a:t>
            </a:r>
          </a:p>
          <a:p>
            <a:r>
              <a:rPr lang="en-US" sz="2400" dirty="0"/>
              <a:t>Get the Five P’s++ before moving forward.</a:t>
            </a:r>
          </a:p>
          <a:p>
            <a:r>
              <a:rPr lang="en-US" sz="2400" dirty="0"/>
              <a:t>In your proposal, share their answers back with them.</a:t>
            </a:r>
          </a:p>
          <a:p>
            <a:r>
              <a:rPr lang="en-US" sz="2400" dirty="0"/>
              <a:t>Grow all three but keep things in the right order.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53" y="1859150"/>
            <a:ext cx="5125818" cy="39313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FIGURE OUT HOW TO GET THINGS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LEARN FROM OTHERS BUT LISTEN TO YOUR INNER KNOWING MORE.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65EA8C-3137-469C-9F0A-64030208A4BD}"/>
              </a:ext>
            </a:extLst>
          </p:cNvPr>
          <p:cNvGrpSpPr/>
          <p:nvPr/>
        </p:nvGrpSpPr>
        <p:grpSpPr>
          <a:xfrm>
            <a:off x="7865829" y="474316"/>
            <a:ext cx="2876132" cy="6018560"/>
            <a:chOff x="7865829" y="472660"/>
            <a:chExt cx="2876132" cy="6341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B1A412-76E2-6DAF-A305-B2BD2EF0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0278" y="1855754"/>
              <a:ext cx="2167234" cy="4958470"/>
            </a:xfrm>
            <a:prstGeom prst="rect">
              <a:avLst/>
            </a:prstGeom>
            <a:ln w="28575">
              <a:solidFill>
                <a:srgbClr val="DD3A26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6E3446-7566-B670-1F72-AF9426B340CC}"/>
                </a:ext>
              </a:extLst>
            </p:cNvPr>
            <p:cNvSpPr txBox="1"/>
            <p:nvPr/>
          </p:nvSpPr>
          <p:spPr>
            <a:xfrm>
              <a:off x="7865829" y="472660"/>
              <a:ext cx="2876132" cy="1275558"/>
            </a:xfrm>
            <a:prstGeom prst="rect">
              <a:avLst/>
            </a:prstGeom>
            <a:gradFill flip="none" rotWithShape="1">
              <a:gsLst>
                <a:gs pos="0">
                  <a:srgbClr val="DD3A26">
                    <a:tint val="66000"/>
                    <a:satMod val="160000"/>
                  </a:srgbClr>
                </a:gs>
                <a:gs pos="50000">
                  <a:srgbClr val="DD3A26">
                    <a:tint val="44500"/>
                    <a:satMod val="160000"/>
                  </a:srgbClr>
                </a:gs>
                <a:gs pos="100000">
                  <a:srgbClr val="DD3A26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>
              <a:solidFill>
                <a:srgbClr val="DD3A2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WORLD VIEW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: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Understanding Others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Practical Thinking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Systems Judgment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84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054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80" y="1581186"/>
            <a:ext cx="4934767" cy="3207798"/>
          </a:xfrm>
        </p:spPr>
        <p:txBody>
          <a:bodyPr/>
          <a:lstStyle/>
          <a:p>
            <a:r>
              <a:rPr lang="en-US" sz="2400" b="1" dirty="0"/>
              <a:t>I get things done immediately, thoroughly, and cheerfully.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754B6-BEB0-3C5A-24DC-7021045CE8BC}"/>
              </a:ext>
            </a:extLst>
          </p:cNvPr>
          <p:cNvSpPr txBox="1"/>
          <p:nvPr/>
        </p:nvSpPr>
        <p:spPr>
          <a:xfrm>
            <a:off x="6125396" y="5027467"/>
            <a:ext cx="5366657" cy="1087477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u="sng" dirty="0">
                <a:sym typeface="Helvetica Neue"/>
              </a:rPr>
              <a:t>**MOST IMPORTANT</a:t>
            </a:r>
            <a:r>
              <a:rPr lang="en-US" sz="3200" b="1" dirty="0">
                <a:sym typeface="Helvetica Neue"/>
              </a:rPr>
              <a:t>**</a:t>
            </a:r>
            <a:br>
              <a:rPr lang="en-US" sz="3200" b="1" dirty="0">
                <a:sym typeface="Helvetica Neue"/>
              </a:rPr>
            </a:br>
            <a:r>
              <a:rPr lang="en-US" sz="3200" b="1" dirty="0">
                <a:sym typeface="Helvetica Neue"/>
              </a:rPr>
              <a:t> 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My </a:t>
            </a:r>
            <a:r>
              <a:rPr lang="en-US" sz="3200" b="1" dirty="0"/>
              <a:t>Daily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List of Six…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90C1E07-2205-3BD3-77F7-BFBF2B6F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1881"/>
            <a:ext cx="2524570" cy="302838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105FE0-F1B5-E017-548A-FAB25DC29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665" y="1542081"/>
            <a:ext cx="2525388" cy="302666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3244FF-80B9-0B36-78D5-0EEFF1592802}"/>
              </a:ext>
            </a:extLst>
          </p:cNvPr>
          <p:cNvSpPr txBox="1"/>
          <p:nvPr/>
        </p:nvSpPr>
        <p:spPr>
          <a:xfrm>
            <a:off x="8529150" y="2194492"/>
            <a:ext cx="3302493" cy="36933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DD3A2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http://getitdoneapp.com/</a:t>
            </a:r>
          </a:p>
        </p:txBody>
      </p:sp>
    </p:spTree>
    <p:extLst>
      <p:ext uri="{BB962C8B-B14F-4D97-AF65-F5344CB8AC3E}">
        <p14:creationId xmlns:p14="http://schemas.microsoft.com/office/powerpoint/2010/main" val="7948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9" y="148508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10" y="1581186"/>
            <a:ext cx="4845338" cy="3207798"/>
          </a:xfrm>
        </p:spPr>
        <p:txBody>
          <a:bodyPr/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b="1" dirty="0"/>
              <a:t>Become a great Facilitator.</a:t>
            </a:r>
          </a:p>
          <a:p>
            <a:endParaRPr lang="en-US" sz="2400" b="1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42293-C796-7724-3ECE-D0A40C636F8E}"/>
              </a:ext>
            </a:extLst>
          </p:cNvPr>
          <p:cNvSpPr txBox="1"/>
          <p:nvPr/>
        </p:nvSpPr>
        <p:spPr>
          <a:xfrm>
            <a:off x="5424351" y="1420420"/>
            <a:ext cx="6492240" cy="4649478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800" b="1" dirty="0"/>
              <a:t>Give Masterful Directions </a:t>
            </a:r>
          </a:p>
          <a:p>
            <a:r>
              <a:rPr lang="en-US" sz="2800" b="1" dirty="0" err="1"/>
              <a:t>P.e.D.e.Q.s</a:t>
            </a:r>
            <a:r>
              <a:rPr lang="en-US" sz="2800" b="1" dirty="0"/>
              <a:t>.</a:t>
            </a:r>
          </a:p>
          <a:p>
            <a:endParaRPr lang="en-US" sz="1000" dirty="0"/>
          </a:p>
          <a:p>
            <a:pPr marL="457200" marR="0" lvl="1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Purpose of the activity</a:t>
            </a:r>
          </a:p>
          <a:p>
            <a:pPr marL="457200" marR="0" lvl="1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Share a simple example outside the topic area that helps participants understand how to complete the activity.</a:t>
            </a:r>
          </a:p>
          <a:p>
            <a:pPr marL="457200" marR="0" lvl="1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Give general directions using verbal pictures and gestures</a:t>
            </a:r>
          </a:p>
          <a:p>
            <a:pPr marL="457200" marR="0" lvl="1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Explain specific exceptions </a:t>
            </a:r>
          </a:p>
          <a:p>
            <a:pPr marL="457200" marR="0" lvl="1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Q. “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Are there any q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uestions?”</a:t>
            </a:r>
          </a:p>
          <a:p>
            <a:pPr marL="457200" marR="0" lvl="1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Ask a starting question that gets them visualizing the answers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/>
              <a:t>Michael Wilkinson, Secrets of Facilitation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" y="280173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581186"/>
            <a:ext cx="4903771" cy="3207798"/>
          </a:xfrm>
        </p:spPr>
        <p:txBody>
          <a:bodyPr/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b="1" dirty="0"/>
              <a:t>Become a great Facilitator.</a:t>
            </a:r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16BE3-2297-4AEC-3F0A-AC16EF943354}"/>
              </a:ext>
            </a:extLst>
          </p:cNvPr>
          <p:cNvSpPr txBox="1"/>
          <p:nvPr/>
        </p:nvSpPr>
        <p:spPr>
          <a:xfrm>
            <a:off x="5492869" y="1700305"/>
            <a:ext cx="6355204" cy="4089709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Ask Amazing Starting Questions: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first thing we want to talk about is inputs.  What are the inputs to the scheduling process?</a:t>
            </a:r>
          </a:p>
          <a:p>
            <a:pPr marL="76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MOVE FROM THE ABOVE TO THIS: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**“If you were to develop the school schedule, what information would you need to have close by?”</a:t>
            </a:r>
          </a:p>
          <a:p>
            <a:pPr marL="914400" marR="0" lvl="2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 an image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 “Think about…” “Imagine…”  “Consider…”</a:t>
            </a:r>
          </a:p>
          <a:p>
            <a:pPr marL="914400" marR="0" lvl="2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Extend the image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 set up an image that encourages participants to visualize</a:t>
            </a:r>
          </a:p>
          <a:p>
            <a:pPr marL="914400" marR="0" lvl="2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Ask the question</a:t>
            </a:r>
            <a:endParaRPr lang="en-US" i="1" u="sng" dirty="0">
              <a:cs typeface="Times New Roman" panose="02020603050405020304" pitchFamily="18" charset="0"/>
            </a:endParaRPr>
          </a:p>
          <a:p>
            <a:pPr marL="914400" lvl="2" indent="0" algn="l">
              <a:lnSpc>
                <a:spcPct val="107000"/>
              </a:lnSpc>
              <a:spcAft>
                <a:spcPts val="800"/>
              </a:spcAft>
            </a:pPr>
            <a:r>
              <a:rPr lang="en-US" sz="1200" i="1" dirty="0"/>
              <a:t>                   Michael Wilkinson, Secrets of Facilitation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" y="121949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9" y="1280143"/>
            <a:ext cx="4895899" cy="3207798"/>
          </a:xfrm>
        </p:spPr>
        <p:txBody>
          <a:bodyPr/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b="1" dirty="0"/>
              <a:t>Give them more than they expect.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8" name="Picture 4" descr="Steven Pressfield quote: The difference between an amateur and a  professional is in...">
            <a:extLst>
              <a:ext uri="{FF2B5EF4-FFF2-40B4-BE49-F238E27FC236}">
                <a16:creationId xmlns:a16="http://schemas.microsoft.com/office/drawing/2014/main" id="{3C02A628-3C11-D502-3D0E-BA26CCD2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35" y="2962213"/>
            <a:ext cx="6087046" cy="3336511"/>
          </a:xfrm>
          <a:prstGeom prst="rect">
            <a:avLst/>
          </a:prstGeom>
          <a:noFill/>
          <a:ln w="28575">
            <a:solidFill>
              <a:srgbClr val="DD3A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War of Art: Break Through the Blocks and Win Your Inner Creative Battles">
            <a:extLst>
              <a:ext uri="{FF2B5EF4-FFF2-40B4-BE49-F238E27FC236}">
                <a16:creationId xmlns:a16="http://schemas.microsoft.com/office/drawing/2014/main" id="{410F458D-E50D-7522-1713-EF4C83EC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8" y="2962213"/>
            <a:ext cx="2202563" cy="3336511"/>
          </a:xfrm>
          <a:prstGeom prst="rect">
            <a:avLst/>
          </a:prstGeom>
          <a:noFill/>
          <a:ln w="28575">
            <a:solidFill>
              <a:srgbClr val="DD3A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9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39B6F8A-10B2-56A9-22D7-8E89A758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551" y="106018"/>
            <a:ext cx="6985924" cy="62766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9E23E-FD07-0526-8EEE-67E50133D7D1}"/>
              </a:ext>
            </a:extLst>
          </p:cNvPr>
          <p:cNvSpPr txBox="1"/>
          <p:nvPr/>
        </p:nvSpPr>
        <p:spPr>
          <a:xfrm>
            <a:off x="2981194" y="6382651"/>
            <a:ext cx="5862181" cy="369332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DD3A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www.pricelessprofessional.com</a:t>
            </a:r>
            <a:r>
              <a:rPr lang="en-US" b="1" dirty="0"/>
              <a:t> </a:t>
            </a: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0E2D7F5-F541-407B-3E9F-08C3F1BAB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318" y="2304017"/>
            <a:ext cx="2254685" cy="7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" y="121949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9" y="1280143"/>
            <a:ext cx="4895899" cy="3207798"/>
          </a:xfrm>
        </p:spPr>
        <p:txBody>
          <a:bodyPr/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b="1" dirty="0"/>
              <a:t>Give them more than they expect.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3FE68-A0E1-395A-FD95-EA68FC7B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02" y="976679"/>
            <a:ext cx="3727993" cy="5759372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70BB0-4E11-1931-989B-01D4DA545465}"/>
              </a:ext>
            </a:extLst>
          </p:cNvPr>
          <p:cNvSpPr txBox="1"/>
          <p:nvPr/>
        </p:nvSpPr>
        <p:spPr>
          <a:xfrm>
            <a:off x="8445007" y="1074714"/>
            <a:ext cx="1955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ABC COMPANY</a:t>
            </a:r>
          </a:p>
        </p:txBody>
      </p:sp>
    </p:spTree>
    <p:extLst>
      <p:ext uri="{BB962C8B-B14F-4D97-AF65-F5344CB8AC3E}">
        <p14:creationId xmlns:p14="http://schemas.microsoft.com/office/powerpoint/2010/main" val="247089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" y="121949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9" y="1280143"/>
            <a:ext cx="4895899" cy="3207798"/>
          </a:xfrm>
        </p:spPr>
        <p:txBody>
          <a:bodyPr/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b="1" dirty="0"/>
              <a:t>Give them more than they expect.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0D370-09CA-DB10-7DCF-71C699B7C88D}"/>
              </a:ext>
            </a:extLst>
          </p:cNvPr>
          <p:cNvSpPr txBox="1"/>
          <p:nvPr/>
        </p:nvSpPr>
        <p:spPr>
          <a:xfrm>
            <a:off x="6096000" y="1152940"/>
            <a:ext cx="5015630" cy="5293757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DD3A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“You can’t assert interest and </a:t>
            </a:r>
            <a:br>
              <a:rPr lang="en-US" sz="3200" i="1" dirty="0"/>
            </a:br>
            <a:r>
              <a:rPr lang="en-US" sz="3200" i="1" dirty="0"/>
              <a:t>openness, </a:t>
            </a:r>
            <a:br>
              <a:rPr lang="en-US" sz="3200" i="1" dirty="0"/>
            </a:br>
            <a:r>
              <a:rPr lang="en-US" sz="3200" i="1" dirty="0"/>
              <a:t>but you can create it.  </a:t>
            </a:r>
            <a:br>
              <a:rPr lang="en-US" sz="3200" i="1" dirty="0"/>
            </a:br>
            <a:br>
              <a:rPr lang="en-US" sz="3200" i="1" dirty="0"/>
            </a:br>
            <a:r>
              <a:rPr lang="en-US" sz="3200" i="1" dirty="0"/>
              <a:t>Put yourself in their shoes and determine what you can do to reduce resistance.”</a:t>
            </a:r>
            <a:br>
              <a:rPr lang="en-US" sz="3200" i="1" dirty="0"/>
            </a:br>
            <a:endParaRPr lang="en-US" sz="3200" i="1" dirty="0"/>
          </a:p>
          <a:p>
            <a:pPr algn="ctr"/>
            <a:r>
              <a:rPr lang="en-US" dirty="0"/>
              <a:t>Suzie Price</a:t>
            </a:r>
          </a:p>
        </p:txBody>
      </p:sp>
    </p:spTree>
    <p:extLst>
      <p:ext uri="{BB962C8B-B14F-4D97-AF65-F5344CB8AC3E}">
        <p14:creationId xmlns:p14="http://schemas.microsoft.com/office/powerpoint/2010/main" val="405382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8" y="247559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581186"/>
            <a:ext cx="4903771" cy="3207798"/>
          </a:xfrm>
        </p:spPr>
        <p:txBody>
          <a:bodyPr>
            <a:normAutofit/>
          </a:bodyPr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b="1" dirty="0"/>
              <a:t>Give them more than they expect.</a:t>
            </a:r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8A115B-0280-CEFB-C42E-258854E40A56}"/>
              </a:ext>
            </a:extLst>
          </p:cNvPr>
          <p:cNvGrpSpPr/>
          <p:nvPr/>
        </p:nvGrpSpPr>
        <p:grpSpPr>
          <a:xfrm>
            <a:off x="5597334" y="1498802"/>
            <a:ext cx="6189664" cy="4206258"/>
            <a:chOff x="5542758" y="1974799"/>
            <a:chExt cx="6189664" cy="35904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B01B-91A3-D0B6-A217-68AA2AE6B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2758" y="2697821"/>
              <a:ext cx="6189664" cy="2867407"/>
            </a:xfrm>
            <a:prstGeom prst="rect">
              <a:avLst/>
            </a:prstGeom>
            <a:ln w="12700">
              <a:solidFill>
                <a:srgbClr val="FF9999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DEC9C9-7CCE-359D-4EB9-0756DA49D3E2}"/>
                </a:ext>
              </a:extLst>
            </p:cNvPr>
            <p:cNvSpPr txBox="1"/>
            <p:nvPr/>
          </p:nvSpPr>
          <p:spPr>
            <a:xfrm>
              <a:off x="6250068" y="1974799"/>
              <a:ext cx="4775044" cy="533479"/>
            </a:xfrm>
            <a:prstGeom prst="rect">
              <a:avLst/>
            </a:prstGeom>
            <a:gradFill flip="none" rotWithShape="1">
              <a:gsLst>
                <a:gs pos="0">
                  <a:srgbClr val="DD3A26">
                    <a:tint val="66000"/>
                    <a:satMod val="160000"/>
                  </a:srgbClr>
                </a:gs>
                <a:gs pos="50000">
                  <a:srgbClr val="DD3A26">
                    <a:tint val="44500"/>
                    <a:satMod val="160000"/>
                  </a:srgbClr>
                </a:gs>
                <a:gs pos="100000">
                  <a:srgbClr val="DD3A26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 cap="flat">
              <a:solidFill>
                <a:srgbClr val="DD3A2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kern="1200" dirty="0">
                  <a:latin typeface="Century Gothic" panose="020B0502020202020204" pitchFamily="34" charset="0"/>
                </a:rPr>
                <a:t>People &gt; Action &gt; Ideas </a:t>
              </a:r>
              <a:endParaRPr kumimoji="0" lang="en-US" sz="240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96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515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79" y="1337693"/>
            <a:ext cx="4965764" cy="3207798"/>
          </a:xfrm>
        </p:spPr>
        <p:txBody>
          <a:bodyPr>
            <a:normAutofit/>
          </a:bodyPr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dirty="0"/>
              <a:t>Give them more than they expect.</a:t>
            </a:r>
          </a:p>
          <a:p>
            <a:r>
              <a:rPr lang="en-US" sz="2400" b="1" dirty="0"/>
              <a:t>There is </a:t>
            </a:r>
            <a:r>
              <a:rPr lang="en-US" sz="2400" b="1" u="sng" dirty="0"/>
              <a:t>beauty</a:t>
            </a:r>
            <a:r>
              <a:rPr lang="en-US" sz="2400" b="1" dirty="0"/>
              <a:t> in every graph. Look for it.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C745C-CE5F-07AD-2541-4E1A7F33B5E6}"/>
              </a:ext>
            </a:extLst>
          </p:cNvPr>
          <p:cNvSpPr txBox="1"/>
          <p:nvPr/>
        </p:nvSpPr>
        <p:spPr>
          <a:xfrm>
            <a:off x="6625664" y="1020483"/>
            <a:ext cx="4775044" cy="533479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entury Gothic" panose="020B0502020202020204" pitchFamily="34" charset="0"/>
              </a:rPr>
              <a:t>People &gt; Action &gt; Ideas 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390DE-45C0-16A4-3BD5-E1221DDCDEF0}"/>
              </a:ext>
            </a:extLst>
          </p:cNvPr>
          <p:cNvSpPr txBox="1"/>
          <p:nvPr/>
        </p:nvSpPr>
        <p:spPr>
          <a:xfrm>
            <a:off x="6625664" y="5688275"/>
            <a:ext cx="4768659" cy="964367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sz="2800" dirty="0"/>
              <a:t>This is someone’s life. </a:t>
            </a:r>
          </a:p>
          <a:p>
            <a:pPr algn="ctr"/>
            <a:r>
              <a:rPr lang="en-US" sz="2800" dirty="0"/>
              <a:t>Do no harm.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790211-32D3-9D5F-2052-F35295FF590D}"/>
              </a:ext>
            </a:extLst>
          </p:cNvPr>
          <p:cNvGrpSpPr>
            <a:grpSpLocks noChangeAspect="1"/>
          </p:cNvGrpSpPr>
          <p:nvPr/>
        </p:nvGrpSpPr>
        <p:grpSpPr>
          <a:xfrm>
            <a:off x="6786897" y="1890894"/>
            <a:ext cx="4446191" cy="3460449"/>
            <a:chOff x="14591323" y="2511080"/>
            <a:chExt cx="8345764" cy="72583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20E46F-9F12-3BC9-E4DF-CF8D752F7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375363">
              <a:off x="14591323" y="2614307"/>
              <a:ext cx="4483946" cy="46414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0DE4B6-402B-0B84-6DFB-73F1F97C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7208">
              <a:off x="18211688" y="2511080"/>
              <a:ext cx="4725399" cy="49718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AC09A6-E17F-14C8-16FB-F96D4347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34711" y="5344582"/>
              <a:ext cx="4643381" cy="4424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2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66" y="202510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55" y="1447835"/>
            <a:ext cx="4654413" cy="3207798"/>
          </a:xfrm>
        </p:spPr>
        <p:txBody>
          <a:bodyPr>
            <a:normAutofit/>
          </a:bodyPr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dirty="0"/>
              <a:t>Give them more than they expect.</a:t>
            </a:r>
          </a:p>
          <a:p>
            <a:r>
              <a:rPr lang="en-US" sz="2400" b="1" dirty="0"/>
              <a:t>There is </a:t>
            </a:r>
            <a:r>
              <a:rPr lang="en-US" sz="2400" b="1" u="sng" dirty="0"/>
              <a:t>beauty</a:t>
            </a:r>
            <a:r>
              <a:rPr lang="en-US" sz="2400" b="1" dirty="0"/>
              <a:t> in every graph. Look for it.</a:t>
            </a:r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90F8D-D7EA-1D4D-B109-9B172850D694}"/>
              </a:ext>
            </a:extLst>
          </p:cNvPr>
          <p:cNvSpPr txBox="1"/>
          <p:nvPr/>
        </p:nvSpPr>
        <p:spPr>
          <a:xfrm>
            <a:off x="5987143" y="6156364"/>
            <a:ext cx="4850524" cy="523220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Acumen &gt; Drivers &gt; DISC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AC7E4-6A48-C535-0DE7-566DC479FC86}"/>
              </a:ext>
            </a:extLst>
          </p:cNvPr>
          <p:cNvSpPr txBox="1"/>
          <p:nvPr/>
        </p:nvSpPr>
        <p:spPr>
          <a:xfrm>
            <a:off x="5120747" y="1211471"/>
            <a:ext cx="6675120" cy="4719241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PPD Coa</a:t>
            </a:r>
            <a:r>
              <a:rPr lang="en-US" sz="2400" b="1" kern="1200" dirty="0">
                <a:solidFill>
                  <a:srgbClr val="DD3A26"/>
                </a:solidFill>
                <a:latin typeface="Century Gothic" panose="020B0502020202020204" pitchFamily="34" charset="0"/>
              </a:rPr>
              <a:t>ching </a:t>
            </a:r>
            <a:r>
              <a:rPr lang="en-US" sz="2400" b="1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Debrief Conversation Process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1" i="0" u="sng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START:</a:t>
            </a:r>
            <a:r>
              <a:rPr lang="en-US" b="1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Tell me about how you got where you are today.</a:t>
            </a:r>
          </a:p>
          <a:p>
            <a:pPr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DD3A26"/>
                </a:solidFill>
                <a:latin typeface="Century Gothic" panose="020B0502020202020204" pitchFamily="34" charset="0"/>
              </a:rPr>
              <a:t>What do people tell you are your greatest strengths?</a:t>
            </a:r>
          </a:p>
          <a:p>
            <a:pPr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What </a:t>
            </a:r>
            <a:r>
              <a:rPr lang="en-US" kern="1200" dirty="0">
                <a:solidFill>
                  <a:srgbClr val="DD3A26"/>
                </a:solidFill>
                <a:latin typeface="Century Gothic" panose="020B0502020202020204" pitchFamily="34" charset="0"/>
              </a:rPr>
              <a:t>are</a:t>
            </a:r>
            <a:r>
              <a:rPr lang="en-US" b="0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  <a:t> one or two growth edges important to you now?</a:t>
            </a:r>
            <a:br>
              <a:rPr lang="en-US" b="1" i="0" u="none" strike="noStrike" kern="1200" dirty="0">
                <a:solidFill>
                  <a:srgbClr val="DD3A26"/>
                </a:solidFill>
                <a:effectLst/>
                <a:latin typeface="Century Gothic" panose="020B0502020202020204" pitchFamily="34" charset="0"/>
              </a:rPr>
            </a:b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b="1" i="0" u="sng" strike="noStrike" kern="1200" dirty="0">
              <a:solidFill>
                <a:srgbClr val="973694"/>
              </a:solidFill>
              <a:effectLst/>
              <a:latin typeface="Century Gothic" panose="020B0502020202020204" pitchFamily="34" charset="0"/>
            </a:endParaRP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1" i="0" u="sng" strike="noStrike" kern="1200" dirty="0">
                <a:solidFill>
                  <a:srgbClr val="973694"/>
                </a:solidFill>
                <a:effectLst/>
                <a:latin typeface="Century Gothic" panose="020B0502020202020204" pitchFamily="34" charset="0"/>
              </a:rPr>
              <a:t>REVIEW ASSESSMENT </a:t>
            </a: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973694"/>
                </a:solidFill>
                <a:latin typeface="Century Gothic" panose="020B0502020202020204" pitchFamily="34" charset="0"/>
              </a:rPr>
              <a:t>Answer questions.  Point out strengths.  </a:t>
            </a:r>
            <a:br>
              <a:rPr lang="en-US" kern="1200" dirty="0">
                <a:solidFill>
                  <a:srgbClr val="973694"/>
                </a:solidFill>
                <a:latin typeface="Century Gothic" panose="020B0502020202020204" pitchFamily="34" charset="0"/>
              </a:rPr>
            </a:br>
            <a:r>
              <a:rPr lang="en-US" kern="1200" dirty="0">
                <a:solidFill>
                  <a:srgbClr val="973694"/>
                </a:solidFill>
                <a:latin typeface="Century Gothic" panose="020B0502020202020204" pitchFamily="34" charset="0"/>
              </a:rPr>
              <a:t>Review insights that relate to the “growth edge” they shared. </a:t>
            </a: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1" i="0" u="sng" strike="noStrike" kern="1200" dirty="0">
                <a:solidFill>
                  <a:srgbClr val="F37124"/>
                </a:solidFill>
                <a:effectLst/>
                <a:latin typeface="Century Gothic" panose="020B0502020202020204" pitchFamily="34" charset="0"/>
              </a:rPr>
              <a:t>PROVIDE DEVELOPMENT RESOURCES:</a:t>
            </a:r>
            <a:r>
              <a:rPr lang="en-US" b="1" i="0" u="none" strike="noStrike" kern="1200" dirty="0">
                <a:solidFill>
                  <a:srgbClr val="F37124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37124"/>
                </a:solidFill>
                <a:latin typeface="Century Gothic" panose="020B0502020202020204" pitchFamily="34" charset="0"/>
              </a:rPr>
              <a:t>Determine the next steps.</a:t>
            </a:r>
            <a:endParaRPr lang="en-US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853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76" y="185216"/>
            <a:ext cx="10515600" cy="1420132"/>
          </a:xfrm>
        </p:spPr>
        <p:txBody>
          <a:bodyPr>
            <a:normAutofit/>
          </a:bodyPr>
          <a:lstStyle/>
          <a:p>
            <a:r>
              <a:rPr lang="en-US" sz="4000" dirty="0"/>
              <a:t>Figure Out How to Get Things Done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8" y="1799496"/>
            <a:ext cx="5790432" cy="3207798"/>
          </a:xfrm>
        </p:spPr>
        <p:txBody>
          <a:bodyPr>
            <a:normAutofit/>
          </a:bodyPr>
          <a:lstStyle/>
          <a:p>
            <a:r>
              <a:rPr lang="en-US" sz="2400" dirty="0"/>
              <a:t>I get things done immediately, thoroughly, and cheerfully.</a:t>
            </a:r>
          </a:p>
          <a:p>
            <a:r>
              <a:rPr lang="en-US" sz="2400" dirty="0"/>
              <a:t>Become a great Facilitator.</a:t>
            </a:r>
          </a:p>
          <a:p>
            <a:r>
              <a:rPr lang="en-US" sz="2400" dirty="0"/>
              <a:t>Give them more than they expect.</a:t>
            </a:r>
          </a:p>
          <a:p>
            <a:r>
              <a:rPr lang="en-US" sz="2400" dirty="0"/>
              <a:t>There is beauty in every graph. Look for it.</a:t>
            </a:r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8484E-8652-D0E3-2540-8ADDF287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32" y="1367354"/>
            <a:ext cx="2167234" cy="5067436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DE06E-7109-A581-7914-DBB128EDF2E3}"/>
              </a:ext>
            </a:extLst>
          </p:cNvPr>
          <p:cNvSpPr txBox="1"/>
          <p:nvPr/>
        </p:nvSpPr>
        <p:spPr>
          <a:xfrm>
            <a:off x="7211678" y="3081893"/>
            <a:ext cx="2876132" cy="1083353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WORLD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: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Understanding Others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Practical Thinking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Systems Judgment </a:t>
            </a:r>
          </a:p>
        </p:txBody>
      </p:sp>
    </p:spTree>
    <p:extLst>
      <p:ext uri="{BB962C8B-B14F-4D97-AF65-F5344CB8AC3E}">
        <p14:creationId xmlns:p14="http://schemas.microsoft.com/office/powerpoint/2010/main" val="323228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218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64" y="1505629"/>
            <a:ext cx="6210022" cy="41629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FIGURE OUT HOW TO GET THINGS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LEARN FROM OTHERS BUT LISTEN TO YOUR INNER KNOWING MORE.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88A921-A120-975C-BCEA-49DE6CDEEE6F}"/>
              </a:ext>
            </a:extLst>
          </p:cNvPr>
          <p:cNvGrpSpPr/>
          <p:nvPr/>
        </p:nvGrpSpPr>
        <p:grpSpPr>
          <a:xfrm>
            <a:off x="7886357" y="880370"/>
            <a:ext cx="2807473" cy="5486400"/>
            <a:chOff x="7886358" y="880370"/>
            <a:chExt cx="2566382" cy="5486400"/>
          </a:xfr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D9E7F9-79BC-1117-B694-CC5741F40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6358" y="880370"/>
              <a:ext cx="2566382" cy="5486400"/>
            </a:xfrm>
            <a:prstGeom prst="rect">
              <a:avLst/>
            </a:prstGeom>
            <a:grpFill/>
            <a:ln w="28575">
              <a:solidFill>
                <a:srgbClr val="DD3A26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E47C2A-4D87-8ADF-5DBB-CAFFB09E48E1}"/>
                </a:ext>
              </a:extLst>
            </p:cNvPr>
            <p:cNvSpPr txBox="1"/>
            <p:nvPr/>
          </p:nvSpPr>
          <p:spPr>
            <a:xfrm>
              <a:off x="7886358" y="2837449"/>
              <a:ext cx="2566382" cy="1210588"/>
            </a:xfrm>
            <a:prstGeom prst="rect">
              <a:avLst/>
            </a:prstGeom>
            <a:grpFill/>
            <a:ln w="28575" cap="flat">
              <a:solidFill>
                <a:srgbClr val="DD3A2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SELF VIEW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: </a:t>
              </a:r>
              <a:b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</a:b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Sense of Self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Role Awareness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Self Direction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59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572"/>
            <a:ext cx="11353800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Learn From Others But Listen To Your Inner Knowing More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62" y="1740704"/>
            <a:ext cx="4948880" cy="3207798"/>
          </a:xfrm>
        </p:spPr>
        <p:txBody>
          <a:bodyPr/>
          <a:lstStyle/>
          <a:p>
            <a:r>
              <a:rPr lang="en-US" sz="2400" b="1" dirty="0"/>
              <a:t>Everyone has a lot of opinions!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CFD5-787D-D94B-644C-C9F2E779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38" y="1736065"/>
            <a:ext cx="5841882" cy="4091297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</p:spTree>
    <p:extLst>
      <p:ext uri="{BB962C8B-B14F-4D97-AF65-F5344CB8AC3E}">
        <p14:creationId xmlns:p14="http://schemas.microsoft.com/office/powerpoint/2010/main" val="17322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" y="366653"/>
            <a:ext cx="10515600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Learn From Others But Listen To Your Inner Knowing More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86" y="1926481"/>
            <a:ext cx="4996761" cy="3207798"/>
          </a:xfrm>
        </p:spPr>
        <p:txBody>
          <a:bodyPr/>
          <a:lstStyle/>
          <a:p>
            <a:r>
              <a:rPr lang="en-US" sz="2400" dirty="0"/>
              <a:t>Everyone has a lot of opinions!</a:t>
            </a:r>
          </a:p>
          <a:p>
            <a:r>
              <a:rPr lang="en-US" sz="2400" b="1" dirty="0"/>
              <a:t>Learn to say no to everything but the essential.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3FD617-3E39-3DCB-BAFE-2695C4EE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38" y="981141"/>
            <a:ext cx="2324099" cy="2529934"/>
          </a:xfrm>
          <a:prstGeom prst="rect">
            <a:avLst/>
          </a:prstGeom>
          <a:noFill/>
          <a:ln w="57150">
            <a:solidFill>
              <a:srgbClr val="DD3A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F352B-6219-6520-3D6A-6F082D66D08E}"/>
              </a:ext>
            </a:extLst>
          </p:cNvPr>
          <p:cNvSpPr txBox="1">
            <a:spLocks/>
          </p:cNvSpPr>
          <p:nvPr/>
        </p:nvSpPr>
        <p:spPr>
          <a:xfrm>
            <a:off x="8670471" y="964127"/>
            <a:ext cx="3297588" cy="2564805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sz="2000" i="1" dirty="0"/>
              <a:t>1)</a:t>
            </a:r>
            <a:r>
              <a:rPr lang="en-US" sz="2000" b="1" i="1" dirty="0"/>
              <a:t> </a:t>
            </a:r>
            <a:r>
              <a:rPr lang="en-US" sz="2000" i="1" dirty="0"/>
              <a:t>If I could be truly excellent at one thing, what would it be?  </a:t>
            </a:r>
            <a:br>
              <a:rPr lang="en-US" sz="2000" i="1" dirty="0"/>
            </a:br>
            <a:endParaRPr lang="en-US" sz="2000" i="1" dirty="0"/>
          </a:p>
          <a:p>
            <a:pPr marL="0" indent="0" algn="ctr">
              <a:buNone/>
            </a:pPr>
            <a:r>
              <a:rPr lang="en-US" sz="2000" i="1" dirty="0"/>
              <a:t>2) Is this the most important thing I should do with my time and resources right now?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C5FEE-4BC5-96CD-7389-5A364A973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843" y="3831048"/>
            <a:ext cx="3870182" cy="2376308"/>
          </a:xfrm>
          <a:prstGeom prst="rect">
            <a:avLst/>
          </a:prstGeom>
          <a:ln w="57150">
            <a:solidFill>
              <a:srgbClr val="DD3A26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2E066-AFBD-D000-CEB8-AED34F992541}"/>
              </a:ext>
            </a:extLst>
          </p:cNvPr>
          <p:cNvSpPr txBox="1"/>
          <p:nvPr/>
        </p:nvSpPr>
        <p:spPr>
          <a:xfrm>
            <a:off x="6307810" y="6307000"/>
            <a:ext cx="5660249" cy="400110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www.pricelessprofessional</a:t>
            </a:r>
            <a:r>
              <a:rPr lang="en-US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.com/essentialism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5009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" y="265480"/>
            <a:ext cx="10515600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Learn From Others But Listen To Your Inner Knowing More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31" y="1785257"/>
            <a:ext cx="4226767" cy="3207798"/>
          </a:xfrm>
        </p:spPr>
        <p:txBody>
          <a:bodyPr/>
          <a:lstStyle/>
          <a:p>
            <a:r>
              <a:rPr lang="en-US" sz="2400" dirty="0"/>
              <a:t>Consultants have many opinions!</a:t>
            </a:r>
          </a:p>
          <a:p>
            <a:r>
              <a:rPr lang="en-US" sz="2400" dirty="0"/>
              <a:t>Learn to say no to everything but the essential.</a:t>
            </a:r>
          </a:p>
          <a:p>
            <a:r>
              <a:rPr lang="en-US" sz="2400" b="1" dirty="0"/>
              <a:t>Grow your Self View.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9F36E-3BE7-90E9-9CCF-6EA331D82CD9}"/>
              </a:ext>
            </a:extLst>
          </p:cNvPr>
          <p:cNvGrpSpPr/>
          <p:nvPr/>
        </p:nvGrpSpPr>
        <p:grpSpPr>
          <a:xfrm>
            <a:off x="8216394" y="1152940"/>
            <a:ext cx="3081626" cy="5486400"/>
            <a:chOff x="7886358" y="880370"/>
            <a:chExt cx="2566382" cy="5486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4F9F4D-53EA-B736-C0DD-42D6393F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6358" y="880370"/>
              <a:ext cx="2566382" cy="5486400"/>
            </a:xfrm>
            <a:prstGeom prst="rect">
              <a:avLst/>
            </a:prstGeom>
            <a:ln w="28575">
              <a:solidFill>
                <a:srgbClr val="DD3A26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9A3F7E-919F-ABD1-7361-77FA55BBB59B}"/>
                </a:ext>
              </a:extLst>
            </p:cNvPr>
            <p:cNvSpPr txBox="1"/>
            <p:nvPr/>
          </p:nvSpPr>
          <p:spPr>
            <a:xfrm>
              <a:off x="7886358" y="2837449"/>
              <a:ext cx="2566382" cy="1210588"/>
            </a:xfrm>
            <a:prstGeom prst="rect">
              <a:avLst/>
            </a:prstGeom>
            <a:gradFill flip="none" rotWithShape="1">
              <a:gsLst>
                <a:gs pos="0">
                  <a:srgbClr val="DD3A26">
                    <a:tint val="66000"/>
                    <a:satMod val="160000"/>
                  </a:srgbClr>
                </a:gs>
                <a:gs pos="50000">
                  <a:srgbClr val="DD3A26">
                    <a:tint val="44500"/>
                    <a:satMod val="160000"/>
                  </a:srgbClr>
                </a:gs>
                <a:gs pos="100000">
                  <a:srgbClr val="DD3A26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 cap="flat">
              <a:solidFill>
                <a:srgbClr val="DD3A26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SELF VIEW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: </a:t>
              </a:r>
              <a:br>
                <a:rPr kumimoji="0" 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</a:b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Sense of Self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Role Awareness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Self Direction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2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C9BB29-B48E-1D5A-C6C4-799383595F27}"/>
              </a:ext>
            </a:extLst>
          </p:cNvPr>
          <p:cNvSpPr txBox="1"/>
          <p:nvPr/>
        </p:nvSpPr>
        <p:spPr>
          <a:xfrm>
            <a:off x="3519814" y="6225436"/>
            <a:ext cx="5611660" cy="369332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DD3A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www.pricelessprofessional.com/cetififcation</a:t>
            </a:r>
            <a:r>
              <a:rPr lang="en-US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AE36C5-5B37-22F8-6E9A-7B4D4DDA2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779" y="551145"/>
            <a:ext cx="7664361" cy="5386191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</p:spTree>
    <p:extLst>
      <p:ext uri="{BB962C8B-B14F-4D97-AF65-F5344CB8AC3E}">
        <p14:creationId xmlns:p14="http://schemas.microsoft.com/office/powerpoint/2010/main" val="596734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2" y="365125"/>
            <a:ext cx="10515600" cy="14201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Learn From Others But Listen To Your Inner Knowing More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62" y="1634096"/>
            <a:ext cx="4226767" cy="3207798"/>
          </a:xfrm>
        </p:spPr>
        <p:txBody>
          <a:bodyPr/>
          <a:lstStyle/>
          <a:p>
            <a:r>
              <a:rPr lang="en-US" sz="2400" dirty="0"/>
              <a:t>Consultants have many opinions!</a:t>
            </a:r>
          </a:p>
          <a:p>
            <a:r>
              <a:rPr lang="en-US" sz="2400" dirty="0"/>
              <a:t>Learn to say no to everything but the essential.</a:t>
            </a:r>
          </a:p>
          <a:p>
            <a:r>
              <a:rPr lang="en-US" sz="2400" dirty="0"/>
              <a:t>Grow your Self View.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ontemplate | Nowadays, it is necessary to contemplate natur… | Flickr">
            <a:extLst>
              <a:ext uri="{FF2B5EF4-FFF2-40B4-BE49-F238E27FC236}">
                <a16:creationId xmlns:a16="http://schemas.microsoft.com/office/drawing/2014/main" id="{167CE135-85A4-09AD-8B72-4A80098B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94" y="1477208"/>
            <a:ext cx="5119405" cy="3566160"/>
          </a:xfrm>
          <a:prstGeom prst="rect">
            <a:avLst/>
          </a:prstGeom>
          <a:noFill/>
          <a:ln w="38100">
            <a:solidFill>
              <a:srgbClr val="DD3A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4F991-28E0-425F-CCE5-97C4A420FDCA}"/>
              </a:ext>
            </a:extLst>
          </p:cNvPr>
          <p:cNvSpPr txBox="1">
            <a:spLocks noChangeAspect="1"/>
          </p:cNvSpPr>
          <p:nvPr/>
        </p:nvSpPr>
        <p:spPr>
          <a:xfrm>
            <a:off x="5936596" y="5126373"/>
            <a:ext cx="5119405" cy="1600531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i="0" u="sng" dirty="0">
                <a:solidFill>
                  <a:srgbClr val="292521"/>
                </a:solidFill>
                <a:effectLst/>
              </a:rPr>
              <a:t>DAILY TUNE-IN TIME:</a:t>
            </a:r>
            <a:br>
              <a:rPr lang="en-US" sz="2400" i="0" dirty="0">
                <a:solidFill>
                  <a:srgbClr val="292521"/>
                </a:solidFill>
                <a:effectLst/>
              </a:rPr>
            </a:br>
            <a:r>
              <a:rPr lang="en-US" sz="2400" i="0" dirty="0">
                <a:solidFill>
                  <a:srgbClr val="292521"/>
                </a:solidFill>
                <a:effectLst/>
              </a:rPr>
              <a:t>1% a day =15 minutes a day </a:t>
            </a:r>
            <a:br>
              <a:rPr lang="en-US" sz="2400" i="0" dirty="0">
                <a:solidFill>
                  <a:srgbClr val="292521"/>
                </a:solidFill>
                <a:effectLst/>
              </a:rPr>
            </a:br>
            <a:r>
              <a:rPr lang="en-US" sz="2400" i="0" dirty="0">
                <a:solidFill>
                  <a:srgbClr val="292521"/>
                </a:solidFill>
                <a:effectLst/>
              </a:rPr>
              <a:t>1 hour and </a:t>
            </a:r>
            <a:r>
              <a:rPr lang="en-US" sz="2400" dirty="0">
                <a:solidFill>
                  <a:srgbClr val="292521"/>
                </a:solidFill>
              </a:rPr>
              <a:t>45</a:t>
            </a:r>
            <a:r>
              <a:rPr lang="en-US" sz="2400" i="0" dirty="0">
                <a:solidFill>
                  <a:srgbClr val="292521"/>
                </a:solidFill>
                <a:effectLst/>
              </a:rPr>
              <a:t> minutes a week </a:t>
            </a:r>
            <a:br>
              <a:rPr lang="en-US" sz="2400" i="0" dirty="0">
                <a:solidFill>
                  <a:srgbClr val="292521"/>
                </a:solidFill>
                <a:effectLst/>
              </a:rPr>
            </a:br>
            <a:r>
              <a:rPr lang="en-US" sz="2400" i="0" dirty="0">
                <a:solidFill>
                  <a:srgbClr val="292521"/>
                </a:solidFill>
                <a:effectLst/>
              </a:rPr>
              <a:t>91 hours in a year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95430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2" y="204444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78" y="1814859"/>
            <a:ext cx="5366657" cy="38662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FIGURE OUT HOW TO GET THINGS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LEARN FROM OTHERS BUT LISTEN TO YOUR INNER KNOWING MORE.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Placeholder 5" descr="A person in a black suit&#10;&#10;Description automatically generated with low confidence">
            <a:extLst>
              <a:ext uri="{FF2B5EF4-FFF2-40B4-BE49-F238E27FC236}">
                <a16:creationId xmlns:a16="http://schemas.microsoft.com/office/drawing/2014/main" id="{9DC6640C-2A3D-1DBF-A49E-5363EA02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9929"/>
          <a:stretch>
            <a:fillRect/>
          </a:stretch>
        </p:blipFill>
        <p:spPr>
          <a:xfrm>
            <a:off x="7019924" y="1397206"/>
            <a:ext cx="3301093" cy="40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19E72B-99AE-8DB3-986E-34C92BF02E24}"/>
              </a:ext>
            </a:extLst>
          </p:cNvPr>
          <p:cNvSpPr txBox="1"/>
          <p:nvPr/>
        </p:nvSpPr>
        <p:spPr>
          <a:xfrm>
            <a:off x="7019923" y="5496409"/>
            <a:ext cx="330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477092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11ABB6-9AC4-85C5-4CC6-2AE5F8F70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99502"/>
            <a:ext cx="11480800" cy="63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8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FE0C-E934-D143-AC7B-954E3B11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427" y="1041400"/>
            <a:ext cx="6716684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Top Advice for Your Younger 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77D88-C6D4-B446-9A3D-1EF6B2D1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427" y="3879804"/>
            <a:ext cx="688848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Show notes: </a:t>
            </a:r>
            <a:r>
              <a:rPr 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www.pricelessprofessional.com/advice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DBCB1-E50D-8FAE-1F6C-83632D1A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7" y="1242921"/>
            <a:ext cx="39814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994"/>
            <a:ext cx="10515600" cy="103208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Advice to My Younger Self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4" name="Picture Placeholder 5" descr="A person in a black suit&#10;&#10;Description automatically generated with low confidence">
            <a:extLst>
              <a:ext uri="{FF2B5EF4-FFF2-40B4-BE49-F238E27FC236}">
                <a16:creationId xmlns:a16="http://schemas.microsoft.com/office/drawing/2014/main" id="{FADE2A5A-7AF3-F09C-AA2B-9D952ECE4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9929"/>
          <a:stretch>
            <a:fillRect/>
          </a:stretch>
        </p:blipFill>
        <p:spPr>
          <a:xfrm>
            <a:off x="1368552" y="1292463"/>
            <a:ext cx="3301093" cy="40910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7A8C0-EEBF-7D2F-2758-7D30D21C5A4F}"/>
              </a:ext>
            </a:extLst>
          </p:cNvPr>
          <p:cNvSpPr txBox="1"/>
          <p:nvPr/>
        </p:nvSpPr>
        <p:spPr>
          <a:xfrm>
            <a:off x="1368551" y="5511228"/>
            <a:ext cx="330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2004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D10B45-69AF-9CE6-0690-105F37472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53" y="1636916"/>
            <a:ext cx="4886284" cy="85716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CB41A0-4FF3-F468-06AF-5959B3584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53" y="2752736"/>
            <a:ext cx="4886282" cy="80791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63B2C53-6E64-C3C9-352D-D29FDE655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14" y="6355812"/>
            <a:ext cx="1463040" cy="40081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0B89D78-64F9-D963-3728-5C2C405DD7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76" y="6341639"/>
            <a:ext cx="1463040" cy="417704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63A2E2-37D4-C1F4-AD91-677A45DC8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79" y="6331974"/>
            <a:ext cx="1462697" cy="46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5FA138-738A-229E-6F8F-4FA50F69E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06" y="6358530"/>
            <a:ext cx="1463040" cy="400813"/>
          </a:xfrm>
          <a:prstGeom prst="rect">
            <a:avLst/>
          </a:prstGeom>
        </p:spPr>
      </p:pic>
      <p:pic>
        <p:nvPicPr>
          <p:cNvPr id="20" name="Picture 19" descr="Text, calendar&#10;&#10;Description automatically generated">
            <a:extLst>
              <a:ext uri="{FF2B5EF4-FFF2-40B4-BE49-F238E27FC236}">
                <a16:creationId xmlns:a16="http://schemas.microsoft.com/office/drawing/2014/main" id="{3398A4CF-31B5-3794-207C-5D6678AD0A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94" y="5328549"/>
            <a:ext cx="1462697" cy="9806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BEB742-5F96-2060-B956-CD96E81CD499}"/>
              </a:ext>
            </a:extLst>
          </p:cNvPr>
          <p:cNvSpPr txBox="1"/>
          <p:nvPr/>
        </p:nvSpPr>
        <p:spPr>
          <a:xfrm>
            <a:off x="6635253" y="1493910"/>
            <a:ext cx="488628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2008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530BDB-5C1E-2C7A-D910-9E40489A7543}"/>
              </a:ext>
            </a:extLst>
          </p:cNvPr>
          <p:cNvSpPr txBox="1"/>
          <p:nvPr/>
        </p:nvSpPr>
        <p:spPr>
          <a:xfrm>
            <a:off x="7188787" y="2514879"/>
            <a:ext cx="377921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2013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C08A737-6214-491C-04B6-A10D188180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20" y="5552112"/>
            <a:ext cx="2992073" cy="724368"/>
          </a:xfrm>
          <a:prstGeom prst="rect">
            <a:avLst/>
          </a:prstGeom>
        </p:spPr>
      </p:pic>
      <p:pic>
        <p:nvPicPr>
          <p:cNvPr id="29" name="Picture 2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9F6FEDD-136C-0554-2B09-8D1A4FB0C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73" y="584572"/>
            <a:ext cx="1673660" cy="9808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49960A-D5D3-39E8-67F3-F25DF2702CCA}"/>
              </a:ext>
            </a:extLst>
          </p:cNvPr>
          <p:cNvSpPr txBox="1"/>
          <p:nvPr/>
        </p:nvSpPr>
        <p:spPr>
          <a:xfrm>
            <a:off x="7087337" y="225977"/>
            <a:ext cx="177124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2004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716676-132D-C462-2995-2CA41B37C2DF}"/>
              </a:ext>
            </a:extLst>
          </p:cNvPr>
          <p:cNvSpPr txBox="1"/>
          <p:nvPr/>
        </p:nvSpPr>
        <p:spPr>
          <a:xfrm>
            <a:off x="6385096" y="4622012"/>
            <a:ext cx="486783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Since</a:t>
            </a: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2020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72ABDE7-840D-6DEA-2679-4856BF34A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5537" y="536652"/>
            <a:ext cx="1463040" cy="1005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EFD75D-6750-7603-2C1A-884E3113A3F8}"/>
              </a:ext>
            </a:extLst>
          </p:cNvPr>
          <p:cNvSpPr txBox="1"/>
          <p:nvPr/>
        </p:nvSpPr>
        <p:spPr>
          <a:xfrm>
            <a:off x="9196761" y="179255"/>
            <a:ext cx="177124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2006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E99907-FA96-5A79-1F77-EB1D1E4B79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2714" y="3881010"/>
            <a:ext cx="1806638" cy="1219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6E11C8-C841-9887-CBD7-FE290AC208EF}"/>
              </a:ext>
            </a:extLst>
          </p:cNvPr>
          <p:cNvSpPr txBox="1"/>
          <p:nvPr/>
        </p:nvSpPr>
        <p:spPr>
          <a:xfrm>
            <a:off x="7216425" y="3545270"/>
            <a:ext cx="377921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2015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76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2" grpId="0"/>
      <p:bldP spid="28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66" y="211143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66" y="1581186"/>
            <a:ext cx="4226767" cy="32077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6F6FD-A771-472F-E0A8-D223F08E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176515" y="1507457"/>
            <a:ext cx="6473191" cy="4162980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9BCA8-163E-1DE6-E1BA-A42D444F8AE1}"/>
              </a:ext>
            </a:extLst>
          </p:cNvPr>
          <p:cNvSpPr txBox="1">
            <a:spLocks/>
          </p:cNvSpPr>
          <p:nvPr/>
        </p:nvSpPr>
        <p:spPr>
          <a:xfrm>
            <a:off x="5176515" y="2818340"/>
            <a:ext cx="3329257" cy="1223308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WORLD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</a:b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Understanding Others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Practical Thinking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Systems Judgment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rPr>
              <a:t>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68A69-53A7-B3F1-20E6-E82424348607}"/>
              </a:ext>
            </a:extLst>
          </p:cNvPr>
          <p:cNvSpPr txBox="1">
            <a:spLocks/>
          </p:cNvSpPr>
          <p:nvPr/>
        </p:nvSpPr>
        <p:spPr>
          <a:xfrm>
            <a:off x="8517699" y="2816352"/>
            <a:ext cx="3143934" cy="1225296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</a:b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Sense of Self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Role Awareness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Direction</a:t>
            </a:r>
            <a:endParaRPr kumimoji="0" lang="en-US" sz="14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6A25F-1CF1-1EB5-3C93-0B7C277DDC1A}"/>
              </a:ext>
            </a:extLst>
          </p:cNvPr>
          <p:cNvSpPr/>
          <p:nvPr/>
        </p:nvSpPr>
        <p:spPr>
          <a:xfrm>
            <a:off x="6235918" y="5811568"/>
            <a:ext cx="4869105" cy="707886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DD3A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/>
              <a:t>HORSEPOWER – AXIOLOGY</a:t>
            </a:r>
            <a:br>
              <a:rPr lang="en-US" sz="2000" b="1" dirty="0"/>
            </a:br>
            <a:r>
              <a:rPr lang="en-US" sz="2000" b="1" dirty="0"/>
              <a:t>Personal Skills &amp; Acumen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9B0F7-FB89-39DD-5369-B7769C9B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06" y="389140"/>
            <a:ext cx="1603717" cy="10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312252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20" y="1569570"/>
            <a:ext cx="4226767" cy="32077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MAKE LISTENING AND SEEKING FIRST TO UNDERSTAND - YOUR SUPERPOWERS</a:t>
            </a:r>
            <a:r>
              <a:rPr lang="en-US" b="1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6F6FD-A771-472F-E0A8-D223F08E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176514" y="1976448"/>
            <a:ext cx="6483096" cy="4169350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9BCA8-163E-1DE6-E1BA-A42D444F8AE1}"/>
              </a:ext>
            </a:extLst>
          </p:cNvPr>
          <p:cNvSpPr txBox="1">
            <a:spLocks/>
          </p:cNvSpPr>
          <p:nvPr/>
        </p:nvSpPr>
        <p:spPr>
          <a:xfrm>
            <a:off x="5176515" y="3459004"/>
            <a:ext cx="3246120" cy="1223308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WORLD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Understanding Others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Practical Thinking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Systems Judgment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rPr>
              <a:t>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68A69-53A7-B3F1-20E6-E82424348607}"/>
              </a:ext>
            </a:extLst>
          </p:cNvPr>
          <p:cNvSpPr txBox="1">
            <a:spLocks/>
          </p:cNvSpPr>
          <p:nvPr/>
        </p:nvSpPr>
        <p:spPr>
          <a:xfrm>
            <a:off x="8413110" y="3459004"/>
            <a:ext cx="3246120" cy="1225296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</a:b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Sense of Self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Role Awareness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Direction</a:t>
            </a:r>
            <a:endParaRPr kumimoji="0" lang="en-US" sz="1400" b="0" i="0" u="none" strike="noStrike" cap="none" spc="0" normalizeH="0" baseline="0" dirty="0">
              <a:ln>
                <a:noFill/>
              </a:ln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391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5" y="262282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80" y="1476502"/>
            <a:ext cx="4226767" cy="32077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FIGURE OUT HOW TO GET THINGS DONE.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6F6FD-A771-472F-E0A8-D223F08E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33875" y="1686955"/>
            <a:ext cx="6473191" cy="4162980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9BCA8-163E-1DE6-E1BA-A42D444F8AE1}"/>
              </a:ext>
            </a:extLst>
          </p:cNvPr>
          <p:cNvSpPr txBox="1">
            <a:spLocks/>
          </p:cNvSpPr>
          <p:nvPr/>
        </p:nvSpPr>
        <p:spPr>
          <a:xfrm>
            <a:off x="5433875" y="2702475"/>
            <a:ext cx="3246120" cy="1223308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WORLD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Understanding Others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Practical Thinking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Systems Judgment </a:t>
            </a:r>
            <a:endParaRPr kumimoji="0" lang="en-US" sz="1400" b="0" i="0" u="none" strike="noStrike" cap="none" spc="0" normalizeH="0" baseline="0" dirty="0">
              <a:ln>
                <a:noFill/>
              </a:ln>
              <a:effectLst/>
              <a:uFillTx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68A69-53A7-B3F1-20E6-E82424348607}"/>
              </a:ext>
            </a:extLst>
          </p:cNvPr>
          <p:cNvSpPr txBox="1">
            <a:spLocks/>
          </p:cNvSpPr>
          <p:nvPr/>
        </p:nvSpPr>
        <p:spPr>
          <a:xfrm>
            <a:off x="8679995" y="2702475"/>
            <a:ext cx="3246120" cy="1225296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</a:b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Sense of Self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Role Awareness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Direction</a:t>
            </a:r>
            <a:endParaRPr kumimoji="0" lang="en-US" sz="1400" b="0" i="0" u="none" strike="noStrike" cap="none" spc="0" normalizeH="0" baseline="0" dirty="0">
              <a:ln>
                <a:noFill/>
              </a:ln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778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66" y="202531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66" y="1494069"/>
            <a:ext cx="4226767" cy="455824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FIGURE OUT HOW TO GET THINGS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LEARN FROM OTHERS BUT LISTEN TO YOUR INNER KNOWING MORE.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6F6FD-A771-472F-E0A8-D223F08E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176515" y="1976448"/>
            <a:ext cx="6473191" cy="4162980"/>
          </a:xfrm>
          <a:prstGeom prst="rect">
            <a:avLst/>
          </a:prstGeom>
          <a:ln w="28575">
            <a:solidFill>
              <a:srgbClr val="DD3A2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9BCA8-163E-1DE6-E1BA-A42D444F8AE1}"/>
              </a:ext>
            </a:extLst>
          </p:cNvPr>
          <p:cNvSpPr txBox="1">
            <a:spLocks/>
          </p:cNvSpPr>
          <p:nvPr/>
        </p:nvSpPr>
        <p:spPr>
          <a:xfrm>
            <a:off x="5176515" y="3459004"/>
            <a:ext cx="3246120" cy="1223308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WORLD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Understanding Others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Practical Thinking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Systems Judgment </a:t>
            </a:r>
            <a:endParaRPr kumimoji="0" lang="en-US" sz="1400" b="0" i="0" u="none" strike="noStrike" cap="none" spc="0" normalizeH="0" baseline="0" dirty="0">
              <a:ln>
                <a:noFill/>
              </a:ln>
              <a:effectLst/>
              <a:uFillTx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68A69-53A7-B3F1-20E6-E82424348607}"/>
              </a:ext>
            </a:extLst>
          </p:cNvPr>
          <p:cNvSpPr txBox="1">
            <a:spLocks/>
          </p:cNvSpPr>
          <p:nvPr/>
        </p:nvSpPr>
        <p:spPr>
          <a:xfrm>
            <a:off x="8413110" y="3459004"/>
            <a:ext cx="3246120" cy="1210588"/>
          </a:xfrm>
          <a:prstGeom prst="rect">
            <a:avLst/>
          </a:prstGeom>
          <a:gradFill flip="none" rotWithShape="1">
            <a:gsLst>
              <a:gs pos="0">
                <a:srgbClr val="DD3A26">
                  <a:tint val="66000"/>
                  <a:satMod val="160000"/>
                </a:srgbClr>
              </a:gs>
              <a:gs pos="50000">
                <a:srgbClr val="DD3A26">
                  <a:tint val="44500"/>
                  <a:satMod val="160000"/>
                </a:srgbClr>
              </a:gs>
              <a:gs pos="100000">
                <a:srgbClr val="DD3A2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 cap="flat">
            <a:solidFill>
              <a:srgbClr val="DD3A2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VIEW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: 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</a:b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Sense of Self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Role Awareness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FillTx/>
                <a:sym typeface="Helvetica Neue"/>
              </a:rPr>
              <a:t>Self Direction</a:t>
            </a:r>
            <a:endParaRPr kumimoji="0" lang="en-US" sz="1400" b="1" i="0" u="none" strike="noStrike" cap="none" spc="0" normalizeH="0" baseline="0" dirty="0">
              <a:ln>
                <a:noFill/>
              </a:ln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010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602"/>
            <a:ext cx="10515600" cy="1032081"/>
          </a:xfrm>
        </p:spPr>
        <p:txBody>
          <a:bodyPr>
            <a:normAutofit/>
          </a:bodyPr>
          <a:lstStyle/>
          <a:p>
            <a:r>
              <a:rPr lang="en-US" sz="4000" dirty="0"/>
              <a:t>Advice to My Younger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0" y="1794787"/>
            <a:ext cx="5665790" cy="36575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MAKE LISTENING AND SEEKING FIRST TO UNDERSTAND - YOUR SUPERPOWERS.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FIGURE OUT HOW TO GET THINGS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LEARN FROM OTHERS BUT LISTEN TO YOUR INNER KNOWING MORE.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5899-81CE-7601-DB10-6A7A82096052}"/>
              </a:ext>
            </a:extLst>
          </p:cNvPr>
          <p:cNvSpPr txBox="1">
            <a:spLocks/>
          </p:cNvSpPr>
          <p:nvPr/>
        </p:nvSpPr>
        <p:spPr>
          <a:xfrm>
            <a:off x="5987143" y="1542081"/>
            <a:ext cx="5366657" cy="416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Placeholder 5" descr="A person in a black suit&#10;&#10;Description automatically generated with low confidence">
            <a:extLst>
              <a:ext uri="{FF2B5EF4-FFF2-40B4-BE49-F238E27FC236}">
                <a16:creationId xmlns:a16="http://schemas.microsoft.com/office/drawing/2014/main" id="{9DC6640C-2A3D-1DBF-A49E-5363EA02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9929"/>
          <a:stretch>
            <a:fillRect/>
          </a:stretch>
        </p:blipFill>
        <p:spPr>
          <a:xfrm>
            <a:off x="7019924" y="1397206"/>
            <a:ext cx="3301093" cy="40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19E72B-99AE-8DB3-986E-34C92BF02E24}"/>
              </a:ext>
            </a:extLst>
          </p:cNvPr>
          <p:cNvSpPr txBox="1"/>
          <p:nvPr/>
        </p:nvSpPr>
        <p:spPr>
          <a:xfrm>
            <a:off x="7019923" y="5496409"/>
            <a:ext cx="330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00935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celess Professional Development">
      <a:dk1>
        <a:srgbClr val="3A3B39"/>
      </a:dk1>
      <a:lt1>
        <a:srgbClr val="FFFFFF"/>
      </a:lt1>
      <a:dk2>
        <a:srgbClr val="CA382B"/>
      </a:dk2>
      <a:lt2>
        <a:srgbClr val="E7E6E6"/>
      </a:lt2>
      <a:accent1>
        <a:srgbClr val="CA382B"/>
      </a:accent1>
      <a:accent2>
        <a:srgbClr val="E3682C"/>
      </a:accent2>
      <a:accent3>
        <a:srgbClr val="DB3B4C"/>
      </a:accent3>
      <a:accent4>
        <a:srgbClr val="C13B63"/>
      </a:accent4>
      <a:accent5>
        <a:srgbClr val="773072"/>
      </a:accent5>
      <a:accent6>
        <a:srgbClr val="FF9B00"/>
      </a:accent6>
      <a:hlink>
        <a:srgbClr val="FF9B00"/>
      </a:hlink>
      <a:folHlink>
        <a:srgbClr val="5BC7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1698</Words>
  <Application>Microsoft Office PowerPoint</Application>
  <PresentationFormat>Widescreen</PresentationFormat>
  <Paragraphs>363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Century Gothic</vt:lpstr>
      <vt:lpstr>Office Theme</vt:lpstr>
      <vt:lpstr>Top Advice for Your Younger Self</vt:lpstr>
      <vt:lpstr>PowerPoint Presentation</vt:lpstr>
      <vt:lpstr>PowerPoint Presentation</vt:lpstr>
      <vt:lpstr>Advice to My Younger Self </vt:lpstr>
      <vt:lpstr>Advice to My Younger Self</vt:lpstr>
      <vt:lpstr>Advice to My Younger Self</vt:lpstr>
      <vt:lpstr>Advice to My Younger Self</vt:lpstr>
      <vt:lpstr>Advice to My Younger Self</vt:lpstr>
      <vt:lpstr>Advice to My Younger Self</vt:lpstr>
      <vt:lpstr>Make Listening and Seeking First to Understand – Your Superpowers </vt:lpstr>
      <vt:lpstr>Make Listening and Seeking First to Understand – Your Superpowers </vt:lpstr>
      <vt:lpstr>Make Listening and Seeking First to Understand – Your Superpowers </vt:lpstr>
      <vt:lpstr>Make Listening and Seeking First to Understand – Your Superpowers </vt:lpstr>
      <vt:lpstr>Make Listening and Seeking First to Understand – Your Superpowers </vt:lpstr>
      <vt:lpstr>Advice to My Younger Self</vt:lpstr>
      <vt:lpstr>Figure Out How to Get Things Done </vt:lpstr>
      <vt:lpstr>Figure Out How to Get Things Done </vt:lpstr>
      <vt:lpstr>Figure Out How to Get Things Done </vt:lpstr>
      <vt:lpstr>Figure Out How to Get Things Done </vt:lpstr>
      <vt:lpstr>Figure Out How to Get Things Done </vt:lpstr>
      <vt:lpstr>Figure Out How to Get Things Done </vt:lpstr>
      <vt:lpstr>Figure Out How to Get Things Done </vt:lpstr>
      <vt:lpstr>Figure Out How to Get Things Done </vt:lpstr>
      <vt:lpstr>Figure Out How to Get Things Done </vt:lpstr>
      <vt:lpstr>Figure Out How to Get Things Done </vt:lpstr>
      <vt:lpstr>Advice to My Younger Self</vt:lpstr>
      <vt:lpstr>Learn From Others But Listen To Your Inner Knowing More </vt:lpstr>
      <vt:lpstr>Learn From Others But Listen To Your Inner Knowing More </vt:lpstr>
      <vt:lpstr>Learn From Others But Listen To Your Inner Knowing More </vt:lpstr>
      <vt:lpstr>Learn From Others But Listen To Your Inner Knowing More </vt:lpstr>
      <vt:lpstr>Advice to My Younger Self</vt:lpstr>
      <vt:lpstr>PowerPoint Presentation</vt:lpstr>
      <vt:lpstr>Top Advice for Your Younger 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Blakemore</dc:creator>
  <cp:lastModifiedBy>Suzie Price</cp:lastModifiedBy>
  <cp:revision>31</cp:revision>
  <dcterms:created xsi:type="dcterms:W3CDTF">2020-05-01T20:57:28Z</dcterms:created>
  <dcterms:modified xsi:type="dcterms:W3CDTF">2023-04-03T15:14:05Z</dcterms:modified>
</cp:coreProperties>
</file>